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6" r:id="rId3"/>
    <p:sldId id="300" r:id="rId4"/>
    <p:sldId id="258" r:id="rId5"/>
    <p:sldId id="259" r:id="rId6"/>
    <p:sldId id="260" r:id="rId8"/>
    <p:sldId id="261" r:id="rId9"/>
    <p:sldId id="292" r:id="rId10"/>
    <p:sldId id="293" r:id="rId11"/>
    <p:sldId id="294" r:id="rId12"/>
    <p:sldId id="298" r:id="rId13"/>
    <p:sldId id="296" r:id="rId14"/>
    <p:sldId id="297" r:id="rId15"/>
    <p:sldId id="295" r:id="rId16"/>
    <p:sldId id="323" r:id="rId17"/>
    <p:sldId id="324" r:id="rId18"/>
    <p:sldId id="301" r:id="rId19"/>
    <p:sldId id="299" r:id="rId20"/>
    <p:sldId id="347" r:id="rId21"/>
    <p:sldId id="348" r:id="rId22"/>
    <p:sldId id="303" r:id="rId23"/>
    <p:sldId id="336" r:id="rId24"/>
    <p:sldId id="305" r:id="rId25"/>
    <p:sldId id="302" r:id="rId26"/>
    <p:sldId id="304" r:id="rId27"/>
    <p:sldId id="306" r:id="rId28"/>
    <p:sldId id="307" r:id="rId29"/>
    <p:sldId id="337" r:id="rId30"/>
    <p:sldId id="308" r:id="rId31"/>
    <p:sldId id="338" r:id="rId32"/>
    <p:sldId id="309" r:id="rId33"/>
    <p:sldId id="310" r:id="rId3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6"/>
  </p:normalViewPr>
  <p:slideViewPr>
    <p:cSldViewPr>
      <p:cViewPr varScale="1">
        <p:scale>
          <a:sx n="121" d="100"/>
          <a:sy n="121" d="100"/>
        </p:scale>
        <p:origin x="69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E19AF-F22B-4BC6-8272-C1C1078600AC}" type="doc">
      <dgm:prSet loTypeId="urn:microsoft.com/office/officeart/2005/8/layout/hierarchy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665CDD-CD96-499E-AA73-9DFB375F0D62}">
      <dgm:prSet/>
      <dgm:spPr/>
      <dgm:t>
        <a:bodyPr/>
        <a:lstStyle/>
        <a:p>
          <a:r>
            <a:rPr lang="en-US" dirty="0"/>
            <a:t>Options Buying</a:t>
          </a:r>
        </a:p>
        <a:p>
          <a:r>
            <a:rPr lang="en-US" dirty="0"/>
            <a:t>- Stock Gainers</a:t>
          </a:r>
        </a:p>
      </dgm:t>
    </dgm:pt>
    <dgm:pt modelId="{46D87EDD-D6A5-41B3-A060-9FB62B36C791}" cxnId="{4AB2BE1C-46AB-4D74-B859-2DE6EC7ECFE6}" type="parTrans">
      <dgm:prSet/>
      <dgm:spPr/>
      <dgm:t>
        <a:bodyPr/>
        <a:lstStyle/>
        <a:p>
          <a:endParaRPr lang="en-US"/>
        </a:p>
      </dgm:t>
    </dgm:pt>
    <dgm:pt modelId="{0A812F02-C1FD-4D5B-BF36-156EE23C1673}" cxnId="{4AB2BE1C-46AB-4D74-B859-2DE6EC7ECFE6}" type="sibTrans">
      <dgm:prSet/>
      <dgm:spPr/>
      <dgm:t>
        <a:bodyPr/>
        <a:lstStyle/>
        <a:p>
          <a:endParaRPr lang="en-US"/>
        </a:p>
      </dgm:t>
    </dgm:pt>
    <dgm:pt modelId="{80206E09-1B99-0A46-B74D-CBCA44A90115}" type="pres">
      <dgm:prSet presAssocID="{1EEE19AF-F22B-4BC6-8272-C1C1078600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0554D6-D6FC-B040-971B-EDD39CB1BC03}" type="pres">
      <dgm:prSet presAssocID="{78665CDD-CD96-499E-AA73-9DFB375F0D62}" presName="hierRoot1" presStyleCnt="0"/>
      <dgm:spPr/>
    </dgm:pt>
    <dgm:pt modelId="{0CB07A89-2448-6448-A957-8794DDBF013E}" type="pres">
      <dgm:prSet presAssocID="{78665CDD-CD96-499E-AA73-9DFB375F0D62}" presName="composite" presStyleCnt="0"/>
      <dgm:spPr/>
    </dgm:pt>
    <dgm:pt modelId="{E47FD094-34CD-A247-96E6-B40656564D29}" type="pres">
      <dgm:prSet presAssocID="{78665CDD-CD96-499E-AA73-9DFB375F0D62}" presName="background" presStyleLbl="node0" presStyleIdx="0" presStyleCnt="1"/>
      <dgm:spPr/>
    </dgm:pt>
    <dgm:pt modelId="{AA9A14A2-7D75-EF44-B8A4-E38C80E806AF}" type="pres">
      <dgm:prSet presAssocID="{78665CDD-CD96-499E-AA73-9DFB375F0D62}" presName="text" presStyleLbl="fgAcc0" presStyleIdx="0" presStyleCnt="1">
        <dgm:presLayoutVars>
          <dgm:chPref val="3"/>
        </dgm:presLayoutVars>
      </dgm:prSet>
      <dgm:spPr/>
    </dgm:pt>
    <dgm:pt modelId="{EB7623B6-1E58-644A-B1CE-69804593D366}" type="pres">
      <dgm:prSet presAssocID="{78665CDD-CD96-499E-AA73-9DFB375F0D62}" presName="hierChild2" presStyleCnt="0"/>
      <dgm:spPr/>
    </dgm:pt>
  </dgm:ptLst>
  <dgm:cxnLst>
    <dgm:cxn modelId="{DF17911A-5901-7F47-AC72-19DD54183894}" type="presOf" srcId="{1EEE19AF-F22B-4BC6-8272-C1C1078600AC}" destId="{80206E09-1B99-0A46-B74D-CBCA44A90115}" srcOrd="0" destOrd="0" presId="urn:microsoft.com/office/officeart/2005/8/layout/hierarchy1"/>
    <dgm:cxn modelId="{4AB2BE1C-46AB-4D74-B859-2DE6EC7ECFE6}" srcId="{1EEE19AF-F22B-4BC6-8272-C1C1078600AC}" destId="{78665CDD-CD96-499E-AA73-9DFB375F0D62}" srcOrd="0" destOrd="0" parTransId="{46D87EDD-D6A5-41B3-A060-9FB62B36C791}" sibTransId="{0A812F02-C1FD-4D5B-BF36-156EE23C1673}"/>
    <dgm:cxn modelId="{9F5CBC36-0DA6-B24D-B74F-A92419DAAC09}" type="presOf" srcId="{78665CDD-CD96-499E-AA73-9DFB375F0D62}" destId="{AA9A14A2-7D75-EF44-B8A4-E38C80E806AF}" srcOrd="0" destOrd="0" presId="urn:microsoft.com/office/officeart/2005/8/layout/hierarchy1"/>
    <dgm:cxn modelId="{448E5CBE-8F7D-B74C-BC77-FBD890BD9452}" type="presParOf" srcId="{80206E09-1B99-0A46-B74D-CBCA44A90115}" destId="{BA0554D6-D6FC-B040-971B-EDD39CB1BC03}" srcOrd="0" destOrd="0" presId="urn:microsoft.com/office/officeart/2005/8/layout/hierarchy1"/>
    <dgm:cxn modelId="{D3332182-FF80-1245-8B4B-B0191B8BCC39}" type="presParOf" srcId="{BA0554D6-D6FC-B040-971B-EDD39CB1BC03}" destId="{0CB07A89-2448-6448-A957-8794DDBF013E}" srcOrd="0" destOrd="0" presId="urn:microsoft.com/office/officeart/2005/8/layout/hierarchy1"/>
    <dgm:cxn modelId="{E8EB5A09-0914-D248-AA4F-7243A44507DF}" type="presParOf" srcId="{0CB07A89-2448-6448-A957-8794DDBF013E}" destId="{E47FD094-34CD-A247-96E6-B40656564D29}" srcOrd="0" destOrd="0" presId="urn:microsoft.com/office/officeart/2005/8/layout/hierarchy1"/>
    <dgm:cxn modelId="{1467BC53-4219-9342-8287-A867720DD0E2}" type="presParOf" srcId="{0CB07A89-2448-6448-A957-8794DDBF013E}" destId="{AA9A14A2-7D75-EF44-B8A4-E38C80E806AF}" srcOrd="1" destOrd="0" presId="urn:microsoft.com/office/officeart/2005/8/layout/hierarchy1"/>
    <dgm:cxn modelId="{0CBD12D4-3ED2-C34A-988D-EDF06EA5A859}" type="presParOf" srcId="{BA0554D6-D6FC-B040-971B-EDD39CB1BC03}" destId="{EB7623B6-1E58-644A-B1CE-69804593D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101F7-4E29-4F74-8832-7FDF5AE7B24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A58835E-E583-47BC-94C6-3DF1B5D8F056}">
      <dgm:prSet/>
      <dgm:spPr/>
      <dgm:t>
        <a:bodyPr/>
        <a:lstStyle/>
        <a:p>
          <a:r>
            <a:rPr lang="en-US"/>
            <a:t>A contract (agreement)</a:t>
          </a:r>
        </a:p>
      </dgm:t>
    </dgm:pt>
    <dgm:pt modelId="{3043C60B-5AE6-47B0-8F89-1083CB9521D0}" cxnId="{6EA5B32F-048A-4704-A854-9C7266CAC13C}" type="parTrans">
      <dgm:prSet/>
      <dgm:spPr/>
      <dgm:t>
        <a:bodyPr/>
        <a:lstStyle/>
        <a:p>
          <a:endParaRPr lang="en-US"/>
        </a:p>
      </dgm:t>
    </dgm:pt>
    <dgm:pt modelId="{83FFB6F4-FECD-4979-8A6F-185E41295EAE}" cxnId="{6EA5B32F-048A-4704-A854-9C7266CAC13C}" type="sibTrans">
      <dgm:prSet/>
      <dgm:spPr/>
      <dgm:t>
        <a:bodyPr/>
        <a:lstStyle/>
        <a:p>
          <a:endParaRPr lang="en-US"/>
        </a:p>
      </dgm:t>
    </dgm:pt>
    <dgm:pt modelId="{352EDC3C-35EB-4A1E-9B37-6EDCFAB4B4FA}">
      <dgm:prSet/>
      <dgm:spPr/>
      <dgm:t>
        <a:bodyPr/>
        <a:lstStyle/>
        <a:p>
          <a:r>
            <a:rPr lang="en-US" dirty="0"/>
            <a:t>Giving a right to buy/ sell  A specific asset</a:t>
          </a:r>
        </a:p>
      </dgm:t>
    </dgm:pt>
    <dgm:pt modelId="{931A5BCD-A276-4016-BE02-A94610F541A3}" cxnId="{07CC556D-7425-4EBF-8197-44B3FE6E8B6C}" type="parTrans">
      <dgm:prSet/>
      <dgm:spPr/>
      <dgm:t>
        <a:bodyPr/>
        <a:lstStyle/>
        <a:p>
          <a:endParaRPr lang="en-US"/>
        </a:p>
      </dgm:t>
    </dgm:pt>
    <dgm:pt modelId="{49415291-ECA4-493A-ACB4-28E5916B0A09}" cxnId="{07CC556D-7425-4EBF-8197-44B3FE6E8B6C}" type="sibTrans">
      <dgm:prSet/>
      <dgm:spPr/>
      <dgm:t>
        <a:bodyPr/>
        <a:lstStyle/>
        <a:p>
          <a:endParaRPr lang="en-US"/>
        </a:p>
      </dgm:t>
    </dgm:pt>
    <dgm:pt modelId="{B7974D9A-BA21-487F-A40C-E15D8D91AFFC}">
      <dgm:prSet/>
      <dgm:spPr/>
      <dgm:t>
        <a:bodyPr/>
        <a:lstStyle/>
        <a:p>
          <a:r>
            <a:rPr lang="en-US"/>
            <a:t>At a specific price</a:t>
          </a:r>
        </a:p>
      </dgm:t>
    </dgm:pt>
    <dgm:pt modelId="{164C1904-1741-4A5E-B098-E947A7DE513D}" cxnId="{48DD3EA6-4BFC-4EF7-B360-9E99CEEB4E56}" type="parTrans">
      <dgm:prSet/>
      <dgm:spPr/>
      <dgm:t>
        <a:bodyPr/>
        <a:lstStyle/>
        <a:p>
          <a:endParaRPr lang="en-US"/>
        </a:p>
      </dgm:t>
    </dgm:pt>
    <dgm:pt modelId="{C360A78F-4D12-4864-8A06-AF471D79D60C}" cxnId="{48DD3EA6-4BFC-4EF7-B360-9E99CEEB4E56}" type="sibTrans">
      <dgm:prSet/>
      <dgm:spPr/>
      <dgm:t>
        <a:bodyPr/>
        <a:lstStyle/>
        <a:p>
          <a:endParaRPr lang="en-US"/>
        </a:p>
      </dgm:t>
    </dgm:pt>
    <dgm:pt modelId="{93A31B67-057E-4AE5-8E88-4839CC7128D7}">
      <dgm:prSet/>
      <dgm:spPr/>
      <dgm:t>
        <a:bodyPr/>
        <a:lstStyle/>
        <a:p>
          <a:r>
            <a:rPr lang="en-US"/>
            <a:t>Within a specific time period</a:t>
          </a:r>
        </a:p>
      </dgm:t>
    </dgm:pt>
    <dgm:pt modelId="{26F94631-80F7-4450-B7F5-01CFFD8CEC4D}" cxnId="{E7AC151E-7857-42F0-B908-ED74E28826A0}" type="parTrans">
      <dgm:prSet/>
      <dgm:spPr/>
      <dgm:t>
        <a:bodyPr/>
        <a:lstStyle/>
        <a:p>
          <a:endParaRPr lang="en-US"/>
        </a:p>
      </dgm:t>
    </dgm:pt>
    <dgm:pt modelId="{F2A813EA-06A2-4C3B-AC11-7E3BAC4B3F59}" cxnId="{E7AC151E-7857-42F0-B908-ED74E28826A0}" type="sibTrans">
      <dgm:prSet/>
      <dgm:spPr/>
      <dgm:t>
        <a:bodyPr/>
        <a:lstStyle/>
        <a:p>
          <a:endParaRPr lang="en-US"/>
        </a:p>
      </dgm:t>
    </dgm:pt>
    <dgm:pt modelId="{CBEEF5A5-3B7E-F442-95FF-2A5BA7CD4230}" type="pres">
      <dgm:prSet presAssocID="{BE1101F7-4E29-4F74-8832-7FDF5AE7B241}" presName="linear" presStyleCnt="0">
        <dgm:presLayoutVars>
          <dgm:animLvl val="lvl"/>
          <dgm:resizeHandles val="exact"/>
        </dgm:presLayoutVars>
      </dgm:prSet>
      <dgm:spPr/>
    </dgm:pt>
    <dgm:pt modelId="{1997BEB4-4C48-BD43-9D27-8E877B4EEB0F}" type="pres">
      <dgm:prSet presAssocID="{EA58835E-E583-47BC-94C6-3DF1B5D8F0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15BAD28-4453-3440-87A9-F358DD86D0DC}" type="pres">
      <dgm:prSet presAssocID="{83FFB6F4-FECD-4979-8A6F-185E41295EAE}" presName="spacer" presStyleCnt="0"/>
      <dgm:spPr/>
    </dgm:pt>
    <dgm:pt modelId="{7825C87F-1E8F-EB40-85B4-53D30B043435}" type="pres">
      <dgm:prSet presAssocID="{352EDC3C-35EB-4A1E-9B37-6EDCFAB4B4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7078711-421D-4A48-B29C-8023C542D672}" type="pres">
      <dgm:prSet presAssocID="{49415291-ECA4-493A-ACB4-28E5916B0A09}" presName="spacer" presStyleCnt="0"/>
      <dgm:spPr/>
    </dgm:pt>
    <dgm:pt modelId="{716666CE-A084-844E-843D-A845291512D3}" type="pres">
      <dgm:prSet presAssocID="{B7974D9A-BA21-487F-A40C-E15D8D91AF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CF0DD7-F980-214C-A29C-7A1B105D2E9C}" type="pres">
      <dgm:prSet presAssocID="{C360A78F-4D12-4864-8A06-AF471D79D60C}" presName="spacer" presStyleCnt="0"/>
      <dgm:spPr/>
    </dgm:pt>
    <dgm:pt modelId="{E0B1EA6A-244B-7744-B597-1EAEC53CC705}" type="pres">
      <dgm:prSet presAssocID="{93A31B67-057E-4AE5-8E88-4839CC7128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D978502-DB3B-7942-8026-431ECD3790F4}" type="presOf" srcId="{93A31B67-057E-4AE5-8E88-4839CC7128D7}" destId="{E0B1EA6A-244B-7744-B597-1EAEC53CC705}" srcOrd="0" destOrd="0" presId="urn:microsoft.com/office/officeart/2005/8/layout/vList2"/>
    <dgm:cxn modelId="{3933C70E-82E0-FA4E-81B1-9FF25181CE2A}" type="presOf" srcId="{352EDC3C-35EB-4A1E-9B37-6EDCFAB4B4FA}" destId="{7825C87F-1E8F-EB40-85B4-53D30B043435}" srcOrd="0" destOrd="0" presId="urn:microsoft.com/office/officeart/2005/8/layout/vList2"/>
    <dgm:cxn modelId="{E7AC151E-7857-42F0-B908-ED74E28826A0}" srcId="{BE1101F7-4E29-4F74-8832-7FDF5AE7B241}" destId="{93A31B67-057E-4AE5-8E88-4839CC7128D7}" srcOrd="3" destOrd="0" parTransId="{26F94631-80F7-4450-B7F5-01CFFD8CEC4D}" sibTransId="{F2A813EA-06A2-4C3B-AC11-7E3BAC4B3F59}"/>
    <dgm:cxn modelId="{4E130C29-5A1A-594A-9887-1819603F9B7F}" type="presOf" srcId="{EA58835E-E583-47BC-94C6-3DF1B5D8F056}" destId="{1997BEB4-4C48-BD43-9D27-8E877B4EEB0F}" srcOrd="0" destOrd="0" presId="urn:microsoft.com/office/officeart/2005/8/layout/vList2"/>
    <dgm:cxn modelId="{6EA5B32F-048A-4704-A854-9C7266CAC13C}" srcId="{BE1101F7-4E29-4F74-8832-7FDF5AE7B241}" destId="{EA58835E-E583-47BC-94C6-3DF1B5D8F056}" srcOrd="0" destOrd="0" parTransId="{3043C60B-5AE6-47B0-8F89-1083CB9521D0}" sibTransId="{83FFB6F4-FECD-4979-8A6F-185E41295EAE}"/>
    <dgm:cxn modelId="{524A4759-180C-8F4A-8151-0C2B37C92CDD}" type="presOf" srcId="{B7974D9A-BA21-487F-A40C-E15D8D91AFFC}" destId="{716666CE-A084-844E-843D-A845291512D3}" srcOrd="0" destOrd="0" presId="urn:microsoft.com/office/officeart/2005/8/layout/vList2"/>
    <dgm:cxn modelId="{07CC556D-7425-4EBF-8197-44B3FE6E8B6C}" srcId="{BE1101F7-4E29-4F74-8832-7FDF5AE7B241}" destId="{352EDC3C-35EB-4A1E-9B37-6EDCFAB4B4FA}" srcOrd="1" destOrd="0" parTransId="{931A5BCD-A276-4016-BE02-A94610F541A3}" sibTransId="{49415291-ECA4-493A-ACB4-28E5916B0A09}"/>
    <dgm:cxn modelId="{48DD3EA6-4BFC-4EF7-B360-9E99CEEB4E56}" srcId="{BE1101F7-4E29-4F74-8832-7FDF5AE7B241}" destId="{B7974D9A-BA21-487F-A40C-E15D8D91AFFC}" srcOrd="2" destOrd="0" parTransId="{164C1904-1741-4A5E-B098-E947A7DE513D}" sibTransId="{C360A78F-4D12-4864-8A06-AF471D79D60C}"/>
    <dgm:cxn modelId="{DFC268FC-4A07-D84E-91E2-C2FBF12D8053}" type="presOf" srcId="{BE1101F7-4E29-4F74-8832-7FDF5AE7B241}" destId="{CBEEF5A5-3B7E-F442-95FF-2A5BA7CD4230}" srcOrd="0" destOrd="0" presId="urn:microsoft.com/office/officeart/2005/8/layout/vList2"/>
    <dgm:cxn modelId="{2E78146A-0B5B-CC49-ADBF-AE5176524A26}" type="presParOf" srcId="{CBEEF5A5-3B7E-F442-95FF-2A5BA7CD4230}" destId="{1997BEB4-4C48-BD43-9D27-8E877B4EEB0F}" srcOrd="0" destOrd="0" presId="urn:microsoft.com/office/officeart/2005/8/layout/vList2"/>
    <dgm:cxn modelId="{3CEB66FC-D6A9-FC43-BC38-DF40B15EE744}" type="presParOf" srcId="{CBEEF5A5-3B7E-F442-95FF-2A5BA7CD4230}" destId="{015BAD28-4453-3440-87A9-F358DD86D0DC}" srcOrd="1" destOrd="0" presId="urn:microsoft.com/office/officeart/2005/8/layout/vList2"/>
    <dgm:cxn modelId="{8C32603E-CE9E-3340-A8FA-948F4CC7769A}" type="presParOf" srcId="{CBEEF5A5-3B7E-F442-95FF-2A5BA7CD4230}" destId="{7825C87F-1E8F-EB40-85B4-53D30B043435}" srcOrd="2" destOrd="0" presId="urn:microsoft.com/office/officeart/2005/8/layout/vList2"/>
    <dgm:cxn modelId="{BC508DA7-6126-D448-98BF-147D7DBFDD91}" type="presParOf" srcId="{CBEEF5A5-3B7E-F442-95FF-2A5BA7CD4230}" destId="{B7078711-421D-4A48-B29C-8023C542D672}" srcOrd="3" destOrd="0" presId="urn:microsoft.com/office/officeart/2005/8/layout/vList2"/>
    <dgm:cxn modelId="{4ABD2503-9A37-5348-A37B-474667F48BF7}" type="presParOf" srcId="{CBEEF5A5-3B7E-F442-95FF-2A5BA7CD4230}" destId="{716666CE-A084-844E-843D-A845291512D3}" srcOrd="4" destOrd="0" presId="urn:microsoft.com/office/officeart/2005/8/layout/vList2"/>
    <dgm:cxn modelId="{6CD85EAC-3900-C147-B52C-C16B9C2E9627}" type="presParOf" srcId="{CBEEF5A5-3B7E-F442-95FF-2A5BA7CD4230}" destId="{39CF0DD7-F980-214C-A29C-7A1B105D2E9C}" srcOrd="5" destOrd="0" presId="urn:microsoft.com/office/officeart/2005/8/layout/vList2"/>
    <dgm:cxn modelId="{06A67A6A-5540-CA4D-AF15-B2A703825E43}" type="presParOf" srcId="{CBEEF5A5-3B7E-F442-95FF-2A5BA7CD4230}" destId="{E0B1EA6A-244B-7744-B597-1EAEC53CC7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953000" cy="3849624"/>
        <a:chOff x="0" y="0"/>
        <a:chExt cx="4953000" cy="3849624"/>
      </a:xfrm>
    </dsp:grpSpPr>
    <dsp:sp modelId="{E47FD094-34CD-A247-96E6-B40656564D29}">
      <dsp:nvSpPr>
        <dsp:cNvPr id="3" name="Rounded Rectangle 2"/>
        <dsp:cNvSpPr/>
      </dsp:nvSpPr>
      <dsp:spPr bwMode="white">
        <a:xfrm>
          <a:off x="0" y="274225"/>
          <a:ext cx="4457700" cy="2830640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4"/>
        </a:fillRef>
        <a:effectRef idx="1">
          <a:scrgbClr r="0" g="0" b="0"/>
        </a:effectRef>
        <a:fontRef idx="minor">
          <a:schemeClr val="lt1"/>
        </a:fontRef>
      </dsp:style>
      <dsp:txXfrm>
        <a:off x="0" y="274225"/>
        <a:ext cx="4457700" cy="2830640"/>
      </dsp:txXfrm>
    </dsp:sp>
    <dsp:sp modelId="{AA9A14A2-7D75-EF44-B8A4-E38C80E806AF}">
      <dsp:nvSpPr>
        <dsp:cNvPr id="4" name="Rounded Rectangle 3"/>
        <dsp:cNvSpPr/>
      </dsp:nvSpPr>
      <dsp:spPr bwMode="white">
        <a:xfrm>
          <a:off x="495300" y="744760"/>
          <a:ext cx="4457700" cy="2830640"/>
        </a:xfrm>
        <a:prstGeom prst="roundRect">
          <a:avLst>
            <a:gd name="adj" fmla="val 10000"/>
          </a:avLst>
        </a:prstGeom>
      </dsp:spPr>
      <dsp:style>
        <a:lnRef idx="2">
          <a:schemeClr val="accent4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86690" tIns="186690" rIns="186690" bIns="186690" anchor="ctr"/>
        <a:lstStyle>
          <a:lvl1pPr algn="ctr">
            <a:defRPr sz="4900"/>
          </a:lvl1pPr>
          <a:lvl2pPr marL="285750" indent="-285750" algn="ctr">
            <a:defRPr sz="3800"/>
          </a:lvl2pPr>
          <a:lvl3pPr marL="571500" indent="-285750" algn="ctr">
            <a:defRPr sz="3800"/>
          </a:lvl3pPr>
          <a:lvl4pPr marL="857250" indent="-285750" algn="ctr">
            <a:defRPr sz="3800"/>
          </a:lvl4pPr>
          <a:lvl5pPr marL="1143000" indent="-285750" algn="ctr">
            <a:defRPr sz="3800"/>
          </a:lvl5pPr>
          <a:lvl6pPr marL="1428750" indent="-285750" algn="ctr">
            <a:defRPr sz="3800"/>
          </a:lvl6pPr>
          <a:lvl7pPr marL="1714500" indent="-285750" algn="ctr">
            <a:defRPr sz="3800"/>
          </a:lvl7pPr>
          <a:lvl8pPr marL="2000250" indent="-285750" algn="ctr">
            <a:defRPr sz="3800"/>
          </a:lvl8pPr>
          <a:lvl9pPr marL="2286000" indent="-285750" algn="ctr">
            <a:defRPr sz="3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Options Buying</a:t>
          </a:r>
          <a:endParaRPr lang="en-US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- Stock Gainers</a:t>
          </a:r>
          <a:endParaRPr>
            <a:solidFill>
              <a:schemeClr val="dk1"/>
            </a:solidFill>
          </a:endParaRPr>
        </a:p>
      </dsp:txBody>
      <dsp:txXfrm>
        <a:off x="495300" y="744760"/>
        <a:ext cx="4457700" cy="2830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968747" cy="3752849"/>
        <a:chOff x="0" y="0"/>
        <a:chExt cx="3968747" cy="3752849"/>
      </a:xfrm>
    </dsp:grpSpPr>
    <dsp:sp modelId="{1997BEB4-4C48-BD43-9D27-8E877B4EEB0F}">
      <dsp:nvSpPr>
        <dsp:cNvPr id="3" name="Rounded Rectangle 2"/>
        <dsp:cNvSpPr/>
      </dsp:nvSpPr>
      <dsp:spPr bwMode="white">
        <a:xfrm>
          <a:off x="0" y="5164"/>
          <a:ext cx="3968747" cy="89027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 contract (agreement)</a:t>
          </a:r>
        </a:p>
      </dsp:txBody>
      <dsp:txXfrm>
        <a:off x="0" y="5164"/>
        <a:ext cx="3968747" cy="890270"/>
      </dsp:txXfrm>
    </dsp:sp>
    <dsp:sp modelId="{7825C87F-1E8F-EB40-85B4-53D30B043435}">
      <dsp:nvSpPr>
        <dsp:cNvPr id="4" name="Rounded Rectangle 3"/>
        <dsp:cNvSpPr/>
      </dsp:nvSpPr>
      <dsp:spPr bwMode="white">
        <a:xfrm>
          <a:off x="0" y="955914"/>
          <a:ext cx="3968747" cy="89027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Giving a right to buy/ sell  A specific asset</a:t>
          </a:r>
        </a:p>
      </dsp:txBody>
      <dsp:txXfrm>
        <a:off x="0" y="955914"/>
        <a:ext cx="3968747" cy="890270"/>
      </dsp:txXfrm>
    </dsp:sp>
    <dsp:sp modelId="{716666CE-A084-844E-843D-A845291512D3}">
      <dsp:nvSpPr>
        <dsp:cNvPr id="5" name="Rounded Rectangle 4"/>
        <dsp:cNvSpPr/>
      </dsp:nvSpPr>
      <dsp:spPr bwMode="white">
        <a:xfrm>
          <a:off x="0" y="1906664"/>
          <a:ext cx="3968747" cy="89027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At a specific price</a:t>
          </a:r>
        </a:p>
      </dsp:txBody>
      <dsp:txXfrm>
        <a:off x="0" y="1906664"/>
        <a:ext cx="3968747" cy="890270"/>
      </dsp:txXfrm>
    </dsp:sp>
    <dsp:sp modelId="{E0B1EA6A-244B-7744-B597-1EAEC53CC705}">
      <dsp:nvSpPr>
        <dsp:cNvPr id="6" name="Rounded Rectangle 5"/>
        <dsp:cNvSpPr/>
      </dsp:nvSpPr>
      <dsp:spPr bwMode="white">
        <a:xfrm>
          <a:off x="0" y="2857414"/>
          <a:ext cx="3968747" cy="89027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5"/>
        </a:fillRef>
        <a:effectRef idx="3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Within a specific time period</a:t>
          </a:r>
        </a:p>
      </dsp:txBody>
      <dsp:txXfrm>
        <a:off x="0" y="2857414"/>
        <a:ext cx="3968747" cy="89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46462-8622-C04E-8BC0-510CD72B81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360D5-6C41-6B4B-9195-2AB99C0CE04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360D5-6C41-6B4B-9195-2AB99C0CE04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360D5-6C41-6B4B-9195-2AB99C0CE04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6/17/2015</a:t>
            </a:r>
            <a:endParaRPr lang="en-IN" dirty="0">
              <a:solidFill>
                <a:srgbClr val="94373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sv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/>
          <a:srcRect l="25243" r="24542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18" name="TextBox 15"/>
          <p:cNvGraphicFramePr/>
          <p:nvPr/>
        </p:nvGraphicFramePr>
        <p:xfrm>
          <a:off x="152400" y="2667000"/>
          <a:ext cx="49530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763718"/>
            <a:ext cx="7952383" cy="527169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Picture 1" descr="lic windo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413" y="1295400"/>
            <a:ext cx="7697787" cy="42671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Picture 1" descr="lic op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286934"/>
            <a:ext cx="7772400" cy="46517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Picture 1" descr="cipla bear tra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143000"/>
            <a:ext cx="7848599" cy="4495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10740" y="1007745"/>
            <a:ext cx="3873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/>
              <a:t>Moneyness Of Options</a:t>
            </a:r>
            <a:endParaRPr lang="en-IN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1421765" y="2195830"/>
            <a:ext cx="5426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/>
              <a:t>Option Premium is made of 2 things Intrinsic And Time value.</a:t>
            </a:r>
            <a:endParaRPr lang="en-I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631950" y="3333750"/>
            <a:ext cx="580834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N" altLang="en-US"/>
              <a:t>Call=Intrinsic + Time value</a:t>
            </a:r>
            <a:endParaRPr lang="en-IN" altLang="en-US"/>
          </a:p>
          <a:p>
            <a:endParaRPr lang="en-IN" altLang="en-US"/>
          </a:p>
          <a:p>
            <a:r>
              <a:rPr lang="en-IN" altLang="en-US"/>
              <a:t>Intrinsic Value=Spot price  -   Strike price + Time to the expiry</a:t>
            </a:r>
            <a:endParaRPr lang="en-IN" altLang="en-US"/>
          </a:p>
          <a:p>
            <a:endParaRPr lang="en-IN" altLang="en-US"/>
          </a:p>
          <a:p>
            <a:r>
              <a:rPr lang="en-IN" altLang="en-US"/>
              <a:t>Remember: Intrinsic value can never be zero or negative.</a:t>
            </a:r>
            <a:endParaRPr lang="en-I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917950" y="1316990"/>
            <a:ext cx="32905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N" altLang="en-US"/>
              <a:t>Put==Intrinsic value +  Time value</a:t>
            </a:r>
            <a:endParaRPr lang="en-IN" altLang="en-US"/>
          </a:p>
          <a:p>
            <a:endParaRPr lang="en-IN" altLang="en-US"/>
          </a:p>
          <a:p>
            <a:r>
              <a:rPr lang="en-IN" altLang="en-US"/>
              <a:t>Intrinsic Value=Strike price-Spot</a:t>
            </a:r>
            <a:endParaRPr lang="en-I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PROTECTIVE CALL</a:t>
            </a: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18" y="2490436"/>
            <a:ext cx="7281746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Sell FUT &amp; BUY ATM Call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Risk - limited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Reward - Unlimited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1" y="3581400"/>
            <a:ext cx="31242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Shortening a Future Stock/ Index and Simultaneously  Buy a call to protect from any Unexpected Rise.</a:t>
            </a:r>
            <a:endParaRPr lang="en-US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Used by Mutual Fund Managers/ Hedge Funds/FIIs.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Picture 1" descr="WhatsApp Image 2021-12-21 at 1.54.47 PM"/>
          <p:cNvPicPr>
            <a:picLocks noChangeAspect="1"/>
          </p:cNvPicPr>
          <p:nvPr/>
        </p:nvPicPr>
        <p:blipFill rotWithShape="1">
          <a:blip r:embed="rId1"/>
          <a:srcRect l="13257" r="18830" b="1"/>
          <a:stretch>
            <a:fillRect/>
          </a:stretch>
        </p:blipFill>
        <p:spPr>
          <a:xfrm>
            <a:off x="598043" y="804334"/>
            <a:ext cx="7961620" cy="50702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749550" y="918210"/>
            <a:ext cx="20497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N" altLang="en-US" sz="2400"/>
              <a:t>COVERED   CAll</a:t>
            </a:r>
            <a:endParaRPr lang="en-IN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3288665" y="1637030"/>
            <a:ext cx="389001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N" altLang="en-US"/>
              <a:t>BUY CASH AND SELL DEEP OTM</a:t>
            </a:r>
            <a:endParaRPr lang="en-IN" altLang="en-US"/>
          </a:p>
          <a:p>
            <a:endParaRPr lang="en-IN" altLang="en-US"/>
          </a:p>
          <a:p>
            <a:r>
              <a:rPr lang="en-IN" altLang="en-US"/>
              <a:t>THIS STRATEGY IS ONLY FOR INVESTORS.</a:t>
            </a:r>
            <a:endParaRPr lang="en-IN" altLang="en-US"/>
          </a:p>
          <a:p>
            <a:endParaRPr lang="en-IN" altLang="en-US"/>
          </a:p>
          <a:p>
            <a:endParaRPr lang="en-IN" altLang="en-US"/>
          </a:p>
        </p:txBody>
      </p:sp>
      <p:pic>
        <p:nvPicPr>
          <p:cNvPr id="6" name="Picture 5" descr="Capture5oc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3200400"/>
            <a:ext cx="8216900" cy="2997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47850" y="1162050"/>
            <a:ext cx="18751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N" altLang="en-US"/>
              <a:t>COLLAR STRATEGY</a:t>
            </a:r>
            <a:endParaRPr lang="en-IN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885950" y="1962150"/>
            <a:ext cx="346392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N" altLang="en-US"/>
              <a:t>BULLISH STRATEGY And Risk is fixed</a:t>
            </a:r>
            <a:endParaRPr lang="en-IN" altLang="en-US"/>
          </a:p>
          <a:p>
            <a:endParaRPr lang="en-IN" altLang="en-US"/>
          </a:p>
          <a:p>
            <a:r>
              <a:rPr lang="en-IN" altLang="en-US"/>
              <a:t>BUU FUT 1 LOT</a:t>
            </a:r>
            <a:endParaRPr lang="en-IN" altLang="en-US"/>
          </a:p>
          <a:p>
            <a:r>
              <a:rPr lang="en-IN" altLang="en-US"/>
              <a:t>BUY PE ATM 1 LOT</a:t>
            </a:r>
            <a:endParaRPr lang="en-IN" altLang="en-US"/>
          </a:p>
          <a:p>
            <a:r>
              <a:rPr lang="en-IN" altLang="en-US"/>
              <a:t>SELL 5TH STRIKE PRICE CE</a:t>
            </a:r>
            <a:endParaRPr lang="en-I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3879850" y="13144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26589" r="35902"/>
          <a:stretch>
            <a:fillRect/>
          </a:stretch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23" name="object 9"/>
          <p:cNvGraphicFramePr/>
          <p:nvPr/>
        </p:nvGraphicFramePr>
        <p:xfrm>
          <a:off x="4813300" y="2614612"/>
          <a:ext cx="3968747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Long Strangle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18" y="2490436"/>
            <a:ext cx="7281746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BUY OTM Call &amp; OTM Put.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Risk - limited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Reward - Unlimited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1" y="3581400"/>
            <a:ext cx="3124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Expect Huge Volatility in the markets on either side of Direction.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    Trended Move..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Used by Mutual Fund Managers/ Hedge Funds/FIIs.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pic>
        <p:nvPicPr>
          <p:cNvPr id="5" name="Picture 4" descr="longstrang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600200"/>
            <a:ext cx="8825230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Long Straddle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18" y="2490436"/>
            <a:ext cx="7281746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BUY ATM Call &amp; ATM Put.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Risk - limited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Reward - Unlimited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1" y="3581400"/>
            <a:ext cx="3124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Expect Huge Volatility in the markets on either side of Direction.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    Trended Move..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Used by Mutual Fund Managers/ Hedge Funds/FIIs.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704" y="685800"/>
            <a:ext cx="461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Long Straddle Payoff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66800" y="1397000"/>
          <a:ext cx="7315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905000"/>
                <a:gridCol w="2057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Nifty @ Expiry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Put Payoff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Call Payoff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Payoff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abl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3" y="1767840"/>
            <a:ext cx="7315200" cy="338809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Short Strangle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18" y="2490436"/>
            <a:ext cx="7281746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SELL OTM Call &amp; OTM Put.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Risk - Unlimited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Reward - limited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1" y="3581400"/>
            <a:ext cx="31242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Expects Range Bound move or lesser volatility in the Index or Stock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Used by Mutual Fund Managers/ Hedge Funds/FIIs.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Short Straddle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18" y="2490436"/>
            <a:ext cx="7281746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SELL ATM Call &amp; ATM Put.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Risk - Unlimited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Reward - limited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1" y="3581400"/>
            <a:ext cx="31242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Expects Range Bound move or lesser volatility in the Index or Stock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Used by Mutual Fund Managers/ Hedge Funds/FIIs.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BUY Call Spread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18" y="2490436"/>
            <a:ext cx="7281746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BUY ATM Call &amp; SELL OTM Call.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Risk - limited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Reward - limited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1" y="3581400"/>
            <a:ext cx="3124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Bullish on Stock/ Index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Used by Mutual Fund Managers/ Hedge Funds/FIIs.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pic>
        <p:nvPicPr>
          <p:cNvPr id="3" name="Picture 2" descr="longdtradleupda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828800"/>
            <a:ext cx="9081135" cy="35985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Bear Put Spread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18" y="2490436"/>
            <a:ext cx="7281746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BUY ATM Put &amp; SELL OTM Put.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Risk - limited</a:t>
            </a:r>
            <a:endParaRPr lang="en-US" sz="21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Reward - limited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1" y="3581400"/>
            <a:ext cx="3124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Bearish on Stock/ Index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Used by Mutual Fund Managers/ Hedge Funds/FIIs.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  <p:pic>
        <p:nvPicPr>
          <p:cNvPr id="4" name="Picture 3" descr="longstradle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57400"/>
            <a:ext cx="9110345" cy="3498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bject 2"/>
          <p:cNvSpPr txBox="1"/>
          <p:nvPr/>
        </p:nvSpPr>
        <p:spPr>
          <a:xfrm>
            <a:off x="1240022" y="2176272"/>
            <a:ext cx="7025403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5600" marR="5080" indent="-228600" defTabSz="914400">
              <a:lnSpc>
                <a:spcPct val="90000"/>
              </a:lnSpc>
              <a:spcBef>
                <a:spcPts val="95"/>
              </a:spcBef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lang="en-US" sz="2100" i="1" spc="-10" dirty="0"/>
              <a:t>An </a:t>
            </a:r>
            <a:r>
              <a:rPr lang="en-US" sz="2100" i="1" spc="-5" dirty="0"/>
              <a:t>Options contract confers the right </a:t>
            </a:r>
            <a:r>
              <a:rPr lang="en-US" sz="2100" i="1" dirty="0"/>
              <a:t>but not </a:t>
            </a:r>
            <a:r>
              <a:rPr lang="en-US" sz="2100" i="1" spc="-5" dirty="0"/>
              <a:t>the obligation to buy  or sell a specified underlying instrument or asset at a specified</a:t>
            </a:r>
            <a:r>
              <a:rPr lang="en-US" sz="2100" i="1" spc="80" dirty="0"/>
              <a:t> </a:t>
            </a:r>
            <a:r>
              <a:rPr lang="en-US" sz="2100" i="1" spc="-5" dirty="0"/>
              <a:t>price</a:t>
            </a:r>
            <a:r>
              <a:rPr lang="en-US" sz="2100" dirty="0"/>
              <a:t> </a:t>
            </a:r>
            <a:r>
              <a:rPr lang="en-US" sz="2100" i="1" spc="-5" dirty="0"/>
              <a:t>– the Strike </a:t>
            </a:r>
            <a:r>
              <a:rPr lang="en-US" sz="2100" i="1" dirty="0"/>
              <a:t>or </a:t>
            </a:r>
            <a:r>
              <a:rPr lang="en-US" sz="2100" i="1" spc="-15" dirty="0"/>
              <a:t>Exercise </a:t>
            </a:r>
            <a:r>
              <a:rPr lang="en-US" sz="2100" i="1" spc="-5" dirty="0"/>
              <a:t>price, until or at specified </a:t>
            </a:r>
            <a:r>
              <a:rPr lang="en-US" sz="2100" i="1" spc="-20" dirty="0"/>
              <a:t>future </a:t>
            </a:r>
            <a:r>
              <a:rPr lang="en-US" sz="2100" i="1" spc="-5" dirty="0"/>
              <a:t>date –</a:t>
            </a:r>
            <a:r>
              <a:rPr lang="en-US" sz="2100" i="1" spc="125" dirty="0"/>
              <a:t> </a:t>
            </a:r>
            <a:r>
              <a:rPr lang="en-US" sz="2100" i="1" spc="-5" dirty="0"/>
              <a:t>the</a:t>
            </a:r>
            <a:r>
              <a:rPr lang="en-US" sz="2100" dirty="0"/>
              <a:t> </a:t>
            </a:r>
            <a:r>
              <a:rPr lang="en-US" sz="2100" i="1" spc="-5" dirty="0"/>
              <a:t>Expiry date.</a:t>
            </a:r>
            <a:endParaRPr lang="en-US" sz="2100" dirty="0"/>
          </a:p>
          <a:p>
            <a:pPr indent="-228600" defTabSz="914400">
              <a:lnSpc>
                <a:spcPct val="9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55600" indent="-228600" defTabSz="914400">
              <a:lnSpc>
                <a:spcPct val="90000"/>
              </a:lnSpc>
              <a:spcBef>
                <a:spcPts val="5"/>
              </a:spcBef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lang="en-US" sz="2100" i="1" spc="-5" dirty="0"/>
              <a:t>The </a:t>
            </a:r>
            <a:r>
              <a:rPr lang="en-US" sz="2100" i="1" dirty="0"/>
              <a:t>option </a:t>
            </a:r>
            <a:r>
              <a:rPr lang="en-US" sz="2100" i="1" spc="-5" dirty="0"/>
              <a:t>buyer has the right and </a:t>
            </a:r>
            <a:r>
              <a:rPr lang="en-US" sz="2100" i="1" dirty="0"/>
              <a:t>option </a:t>
            </a:r>
            <a:r>
              <a:rPr lang="en-US" sz="2100" i="1" spc="-5" dirty="0"/>
              <a:t>seller has the</a:t>
            </a:r>
            <a:r>
              <a:rPr lang="en-US" sz="2100" i="1" spc="-10" dirty="0"/>
              <a:t> </a:t>
            </a:r>
            <a:r>
              <a:rPr lang="en-US" sz="2100" i="1" spc="-5" dirty="0"/>
              <a:t>obligation</a:t>
            </a:r>
            <a:r>
              <a:rPr lang="en-US" sz="2100" dirty="0"/>
              <a:t> </a:t>
            </a:r>
            <a:r>
              <a:rPr lang="en-US" sz="2100" i="1" spc="-5" dirty="0"/>
              <a:t>i.e., </a:t>
            </a:r>
            <a:r>
              <a:rPr lang="en-US" sz="2100" i="1" dirty="0"/>
              <a:t>option </a:t>
            </a:r>
            <a:r>
              <a:rPr lang="en-US" sz="2100" i="1" spc="-5" dirty="0"/>
              <a:t>buyer may or </a:t>
            </a:r>
            <a:r>
              <a:rPr lang="en-US" sz="2100" i="1" spc="-10" dirty="0"/>
              <a:t>may </a:t>
            </a:r>
            <a:r>
              <a:rPr lang="en-US" sz="2100" i="1" dirty="0"/>
              <a:t>not </a:t>
            </a:r>
            <a:r>
              <a:rPr lang="en-US" sz="2100" i="1" spc="-15" dirty="0"/>
              <a:t>exercise </a:t>
            </a:r>
            <a:r>
              <a:rPr lang="en-US" sz="2100" i="1" spc="-5" dirty="0"/>
              <a:t>the </a:t>
            </a:r>
            <a:r>
              <a:rPr lang="en-US" sz="2100" i="1" dirty="0"/>
              <a:t>option </a:t>
            </a:r>
            <a:r>
              <a:rPr lang="en-US" sz="2100" i="1" spc="-5" dirty="0"/>
              <a:t>given, but, If  </a:t>
            </a:r>
            <a:r>
              <a:rPr lang="en-US" sz="2100" i="1" dirty="0"/>
              <a:t>option </a:t>
            </a:r>
            <a:r>
              <a:rPr lang="en-US" sz="2100" i="1" spc="-5" dirty="0"/>
              <a:t>buyer decides to </a:t>
            </a:r>
            <a:r>
              <a:rPr lang="en-US" sz="2100" i="1" spc="-20" dirty="0"/>
              <a:t>exercise </a:t>
            </a:r>
            <a:r>
              <a:rPr lang="en-US" sz="2100" i="1" spc="-5" dirty="0"/>
              <a:t>the </a:t>
            </a:r>
            <a:r>
              <a:rPr lang="en-US" sz="2100" i="1" dirty="0"/>
              <a:t>option, option </a:t>
            </a:r>
            <a:r>
              <a:rPr lang="en-US" sz="2100" i="1" spc="-5" dirty="0"/>
              <a:t>seller has no  choice </a:t>
            </a:r>
            <a:r>
              <a:rPr lang="en-US" sz="2100" i="1" dirty="0"/>
              <a:t>but </a:t>
            </a:r>
            <a:r>
              <a:rPr lang="en-US" sz="2100" i="1" spc="-5" dirty="0"/>
              <a:t>to </a:t>
            </a:r>
            <a:r>
              <a:rPr lang="en-US" sz="2100" i="1" dirty="0"/>
              <a:t>honor </a:t>
            </a:r>
            <a:r>
              <a:rPr lang="en-US" sz="2100" i="1" spc="-5" dirty="0"/>
              <a:t>the</a:t>
            </a:r>
            <a:r>
              <a:rPr lang="en-US" sz="2100" i="1" spc="-45" dirty="0"/>
              <a:t> </a:t>
            </a:r>
            <a:r>
              <a:rPr lang="en-US" sz="2100" i="1" dirty="0"/>
              <a:t>obligation.</a:t>
            </a:r>
            <a:endParaRPr lang="en-US" sz="2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704" y="685800"/>
            <a:ext cx="461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Long Strangle Payoff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1095704" y="1524000"/>
          <a:ext cx="728629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296"/>
                <a:gridCol w="1905000"/>
                <a:gridCol w="2057400"/>
                <a:gridCol w="17526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Nifty @ Expiry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Put Payoff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Call Payoff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Net Payoff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7300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377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-43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344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Tabl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4" y="2534920"/>
            <a:ext cx="7286296" cy="387208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647" y="1542754"/>
            <a:ext cx="5033221" cy="3788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Thank You</a:t>
            </a:r>
            <a:endParaRPr lang="en-US" sz="3200" dirty="0"/>
          </a:p>
        </p:txBody>
      </p:sp>
      <p:sp>
        <p:nvSpPr>
          <p:cNvPr id="14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Smiling Face with No Fill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2495134" y="609600"/>
            <a:ext cx="6599727" cy="6165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marR="8890" indent="-228600" defTabSz="914400">
              <a:lnSpc>
                <a:spcPct val="90000"/>
              </a:lnSpc>
              <a:spcBef>
                <a:spcPts val="90"/>
              </a:spcBef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400" b="1" i="1" u="sng" spc="-5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Buyer of an </a:t>
            </a:r>
            <a:r>
              <a:rPr lang="en-US" sz="24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option</a:t>
            </a:r>
            <a:r>
              <a:rPr lang="en-US" sz="2400" b="1" i="1" dirty="0"/>
              <a:t>: </a:t>
            </a:r>
            <a:r>
              <a:rPr lang="en-US" sz="2400" spc="-5" dirty="0"/>
              <a:t>The </a:t>
            </a:r>
            <a:r>
              <a:rPr lang="en-US" sz="2400" dirty="0"/>
              <a:t>buyer </a:t>
            </a:r>
            <a:r>
              <a:rPr lang="en-US" sz="2400" spc="-5" dirty="0"/>
              <a:t>of an </a:t>
            </a:r>
            <a:r>
              <a:rPr lang="en-US" sz="2400" dirty="0"/>
              <a:t>option </a:t>
            </a:r>
            <a:r>
              <a:rPr lang="en-US" sz="2400" spc="-5" dirty="0"/>
              <a:t>is the </a:t>
            </a:r>
            <a:r>
              <a:rPr lang="en-US" sz="2400" dirty="0"/>
              <a:t>one </a:t>
            </a:r>
            <a:r>
              <a:rPr lang="en-US" sz="2400" spc="-5" dirty="0"/>
              <a:t>who by </a:t>
            </a:r>
            <a:r>
              <a:rPr lang="en-US" sz="2400" dirty="0"/>
              <a:t>paying  </a:t>
            </a:r>
            <a:r>
              <a:rPr lang="en-US" sz="2400" spc="-5" dirty="0"/>
              <a:t>the </a:t>
            </a:r>
            <a:r>
              <a:rPr lang="en-US" sz="2400" dirty="0"/>
              <a:t>option </a:t>
            </a:r>
            <a:r>
              <a:rPr lang="en-US" sz="2400" spc="-5" dirty="0"/>
              <a:t>premium </a:t>
            </a:r>
            <a:r>
              <a:rPr lang="en-US" sz="2400" dirty="0"/>
              <a:t>buys </a:t>
            </a:r>
            <a:r>
              <a:rPr lang="en-US" sz="2400" spc="-5" dirty="0"/>
              <a:t>the right </a:t>
            </a:r>
            <a:r>
              <a:rPr lang="en-US" sz="2400" dirty="0"/>
              <a:t>but not </a:t>
            </a:r>
            <a:r>
              <a:rPr lang="en-US" sz="2400" spc="-5" dirty="0"/>
              <a:t>the obligation to exercise  his </a:t>
            </a:r>
            <a:r>
              <a:rPr lang="en-US" sz="2400" dirty="0"/>
              <a:t>option </a:t>
            </a:r>
            <a:r>
              <a:rPr lang="en-US" sz="2400" spc="-5" dirty="0"/>
              <a:t>on the</a:t>
            </a:r>
            <a:r>
              <a:rPr lang="en-US" sz="2400" spc="-25" dirty="0"/>
              <a:t> </a:t>
            </a:r>
            <a:r>
              <a:rPr lang="en-US" sz="2400" spc="-15" dirty="0"/>
              <a:t>seller/writer.</a:t>
            </a:r>
            <a:endParaRPr lang="en-US" sz="2400" dirty="0"/>
          </a:p>
          <a:p>
            <a:pPr indent="-228600" defTabSz="914400">
              <a:lnSpc>
                <a:spcPct val="9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55600" marR="5080" indent="-228600" defTabSz="914400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425450" algn="l"/>
                <a:tab pos="425450" algn="l"/>
              </a:tabLst>
            </a:pPr>
            <a:r>
              <a:rPr lang="en-US" sz="2400" dirty="0"/>
              <a:t>	</a:t>
            </a:r>
            <a:r>
              <a:rPr lang="en-US" sz="2400" b="1" i="1" u="sng" spc="-3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Writer </a:t>
            </a:r>
            <a:r>
              <a:rPr lang="en-US" sz="2400" b="1" i="1" u="sng" spc="-5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/ seller of an </a:t>
            </a:r>
            <a:r>
              <a:rPr lang="en-US" sz="24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option</a:t>
            </a:r>
            <a:r>
              <a:rPr lang="en-US" sz="2400" i="1" dirty="0"/>
              <a:t>: </a:t>
            </a:r>
            <a:r>
              <a:rPr lang="en-US" sz="2400" dirty="0"/>
              <a:t>The </a:t>
            </a:r>
            <a:r>
              <a:rPr lang="en-US" sz="2400" spc="-5" dirty="0"/>
              <a:t>writer / seller of a call/put </a:t>
            </a:r>
            <a:r>
              <a:rPr lang="en-US" sz="2400" dirty="0"/>
              <a:t>option </a:t>
            </a:r>
            <a:r>
              <a:rPr lang="en-US" sz="2400" spc="-5" dirty="0"/>
              <a:t>is  the one who receives the </a:t>
            </a:r>
            <a:r>
              <a:rPr lang="en-US" sz="2400" dirty="0"/>
              <a:t>option </a:t>
            </a:r>
            <a:r>
              <a:rPr lang="en-US" sz="2400" spc="-5" dirty="0"/>
              <a:t>premium and is thereby obliged to  sell/buy the asset if the </a:t>
            </a:r>
            <a:r>
              <a:rPr lang="en-US" sz="2400" dirty="0"/>
              <a:t>buyer </a:t>
            </a:r>
            <a:r>
              <a:rPr lang="en-US" sz="2400" spc="-5" dirty="0"/>
              <a:t>exercises </a:t>
            </a:r>
            <a:r>
              <a:rPr lang="en-US" sz="2400" dirty="0"/>
              <a:t>on</a:t>
            </a:r>
            <a:r>
              <a:rPr lang="en-US" sz="2400" spc="-25" dirty="0"/>
              <a:t> </a:t>
            </a:r>
            <a:r>
              <a:rPr lang="en-US" sz="2400" spc="-10" dirty="0"/>
              <a:t>him.</a:t>
            </a:r>
            <a:endParaRPr lang="en-US" sz="2400" dirty="0"/>
          </a:p>
          <a:p>
            <a:pPr indent="-228600" defTabSz="914400">
              <a:lnSpc>
                <a:spcPct val="9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25450" indent="-228600" defTabSz="914400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425450" algn="l"/>
                <a:tab pos="425450" algn="l"/>
              </a:tabLst>
            </a:pPr>
            <a:r>
              <a:rPr lang="en-US" sz="2400" b="1" i="1" u="sng" spc="-5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Call </a:t>
            </a:r>
            <a:r>
              <a:rPr lang="en-US" sz="24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option</a:t>
            </a:r>
            <a:r>
              <a:rPr lang="en-US" sz="2400" b="1" i="1" dirty="0"/>
              <a:t>: </a:t>
            </a:r>
            <a:r>
              <a:rPr lang="en-US" sz="2400" spc="-5" dirty="0"/>
              <a:t>A call </a:t>
            </a:r>
            <a:r>
              <a:rPr lang="en-US" sz="2400" dirty="0"/>
              <a:t>option gives </a:t>
            </a:r>
            <a:r>
              <a:rPr lang="en-US" sz="2400" spc="-5" dirty="0"/>
              <a:t>the </a:t>
            </a:r>
            <a:r>
              <a:rPr lang="en-US" sz="2400" dirty="0"/>
              <a:t>holder </a:t>
            </a:r>
            <a:r>
              <a:rPr lang="en-US" sz="2400" spc="-5" dirty="0"/>
              <a:t>the </a:t>
            </a:r>
            <a:r>
              <a:rPr lang="en-US" sz="2400" dirty="0"/>
              <a:t>right but not</a:t>
            </a:r>
            <a:r>
              <a:rPr lang="en-US" sz="2400" spc="-165" dirty="0"/>
              <a:t> </a:t>
            </a:r>
            <a:r>
              <a:rPr lang="en-US" sz="2400" spc="-5" dirty="0"/>
              <a:t>the obligation to buy an asset by a certain date </a:t>
            </a:r>
            <a:r>
              <a:rPr lang="en-US" sz="2400" dirty="0"/>
              <a:t>for </a:t>
            </a:r>
            <a:r>
              <a:rPr lang="en-US" sz="2400" spc="-5" dirty="0"/>
              <a:t>a certain</a:t>
            </a:r>
            <a:r>
              <a:rPr lang="en-US" sz="2400" spc="55" dirty="0"/>
              <a:t> </a:t>
            </a:r>
            <a:r>
              <a:rPr lang="en-US" sz="2400" spc="-5" dirty="0"/>
              <a:t>price.</a:t>
            </a:r>
            <a:endParaRPr lang="en-US" sz="2400" dirty="0"/>
          </a:p>
          <a:p>
            <a:pPr indent="-228600" defTabSz="914400">
              <a:lnSpc>
                <a:spcPct val="9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25450" indent="-228600" defTabSz="914400">
              <a:lnSpc>
                <a:spcPct val="90000"/>
              </a:lnSpc>
              <a:spcBef>
                <a:spcPts val="5"/>
              </a:spcBef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425450" algn="l"/>
                <a:tab pos="425450" algn="l"/>
              </a:tabLst>
            </a:pPr>
            <a:r>
              <a:rPr lang="en-US" sz="2400" b="1" i="1" u="sng" spc="-5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Put option</a:t>
            </a:r>
            <a:r>
              <a:rPr lang="en-US" sz="2400" b="1" i="1" spc="-5" dirty="0"/>
              <a:t>: </a:t>
            </a:r>
            <a:r>
              <a:rPr lang="en-US" sz="2400" spc="-5" dirty="0"/>
              <a:t>A </a:t>
            </a:r>
            <a:r>
              <a:rPr lang="en-US" sz="2400" dirty="0"/>
              <a:t>put option </a:t>
            </a:r>
            <a:r>
              <a:rPr lang="en-US" sz="2400" spc="-5" dirty="0"/>
              <a:t>gives the holder the   right </a:t>
            </a:r>
            <a:r>
              <a:rPr lang="en-US" sz="2400" dirty="0"/>
              <a:t>but not</a:t>
            </a:r>
            <a:r>
              <a:rPr lang="en-US" sz="2400" spc="-125" dirty="0"/>
              <a:t> </a:t>
            </a:r>
            <a:r>
              <a:rPr lang="en-US" sz="2400" spc="-5" dirty="0"/>
              <a:t>the</a:t>
            </a:r>
            <a:endParaRPr lang="en-US" sz="2400" dirty="0"/>
          </a:p>
          <a:p>
            <a:pPr marL="355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obligation </a:t>
            </a:r>
            <a:r>
              <a:rPr lang="en-US" sz="2400" spc="-5" dirty="0"/>
              <a:t>to sell an asset </a:t>
            </a:r>
            <a:r>
              <a:rPr lang="en-US" sz="2400" dirty="0"/>
              <a:t>by </a:t>
            </a:r>
            <a:r>
              <a:rPr lang="en-US" sz="2400" spc="-5" dirty="0"/>
              <a:t>a certain date for a certain</a:t>
            </a:r>
            <a:r>
              <a:rPr lang="en-US" sz="2400" spc="40" dirty="0"/>
              <a:t> </a:t>
            </a:r>
            <a:r>
              <a:rPr lang="en-US" sz="2400" spc="-5" dirty="0"/>
              <a:t>price.</a:t>
            </a:r>
            <a:endParaRPr lang="en-US" sz="2400" dirty="0"/>
          </a:p>
        </p:txBody>
      </p:sp>
      <p:grpSp>
        <p:nvGrpSpPr>
          <p:cNvPr id="2" name="object 2"/>
          <p:cNvGrpSpPr/>
          <p:nvPr/>
        </p:nvGrpSpPr>
        <p:grpSpPr>
          <a:xfrm>
            <a:off x="152400" y="3168753"/>
            <a:ext cx="2078355" cy="520493"/>
            <a:chOff x="3398890" y="642031"/>
            <a:chExt cx="2369079" cy="536020"/>
          </a:xfrm>
        </p:grpSpPr>
        <p:sp>
          <p:nvSpPr>
            <p:cNvPr id="3" name="object 3"/>
            <p:cNvSpPr/>
            <p:nvPr/>
          </p:nvSpPr>
          <p:spPr>
            <a:xfrm>
              <a:off x="3398890" y="642031"/>
              <a:ext cx="2369079" cy="53602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" name="object 4"/>
            <p:cNvSpPr/>
            <p:nvPr/>
          </p:nvSpPr>
          <p:spPr>
            <a:xfrm>
              <a:off x="3434587" y="678561"/>
              <a:ext cx="2296541" cy="4541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" name="object 5"/>
            <p:cNvSpPr/>
            <p:nvPr/>
          </p:nvSpPr>
          <p:spPr>
            <a:xfrm>
              <a:off x="4670424" y="804545"/>
              <a:ext cx="120904" cy="80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" name="object 6"/>
            <p:cNvSpPr/>
            <p:nvPr/>
          </p:nvSpPr>
          <p:spPr>
            <a:xfrm>
              <a:off x="3772788" y="804545"/>
              <a:ext cx="120904" cy="80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" name="object 7"/>
            <p:cNvSpPr/>
            <p:nvPr/>
          </p:nvSpPr>
          <p:spPr>
            <a:xfrm>
              <a:off x="3434587" y="678561"/>
              <a:ext cx="2296795" cy="454659"/>
            </a:xfrm>
            <a:custGeom>
              <a:avLst/>
              <a:gdLst/>
              <a:ahLst/>
              <a:cxnLst/>
              <a:rect l="l" t="t" r="r" b="b"/>
              <a:pathLst>
                <a:path w="2296795" h="454659">
                  <a:moveTo>
                    <a:pt x="575563" y="91186"/>
                  </a:moveTo>
                  <a:lnTo>
                    <a:pt x="583311" y="91186"/>
                  </a:lnTo>
                  <a:lnTo>
                    <a:pt x="589534" y="91312"/>
                  </a:lnTo>
                  <a:lnTo>
                    <a:pt x="594106" y="91566"/>
                  </a:lnTo>
                  <a:lnTo>
                    <a:pt x="598677" y="91948"/>
                  </a:lnTo>
                  <a:lnTo>
                    <a:pt x="602234" y="92583"/>
                  </a:lnTo>
                  <a:lnTo>
                    <a:pt x="604774" y="93725"/>
                  </a:lnTo>
                  <a:lnTo>
                    <a:pt x="607313" y="94741"/>
                  </a:lnTo>
                  <a:lnTo>
                    <a:pt x="609219" y="96392"/>
                  </a:lnTo>
                  <a:lnTo>
                    <a:pt x="610488" y="98678"/>
                  </a:lnTo>
                  <a:lnTo>
                    <a:pt x="611759" y="100964"/>
                  </a:lnTo>
                  <a:lnTo>
                    <a:pt x="613028" y="104266"/>
                  </a:lnTo>
                  <a:lnTo>
                    <a:pt x="614299" y="108458"/>
                  </a:lnTo>
                  <a:lnTo>
                    <a:pt x="671702" y="271399"/>
                  </a:lnTo>
                  <a:lnTo>
                    <a:pt x="672464" y="271399"/>
                  </a:lnTo>
                  <a:lnTo>
                    <a:pt x="724915" y="105155"/>
                  </a:lnTo>
                  <a:lnTo>
                    <a:pt x="726059" y="100456"/>
                  </a:lnTo>
                  <a:lnTo>
                    <a:pt x="727456" y="97281"/>
                  </a:lnTo>
                  <a:lnTo>
                    <a:pt x="748791" y="91186"/>
                  </a:lnTo>
                  <a:lnTo>
                    <a:pt x="758825" y="91186"/>
                  </a:lnTo>
                  <a:lnTo>
                    <a:pt x="766572" y="91186"/>
                  </a:lnTo>
                  <a:lnTo>
                    <a:pt x="773176" y="91566"/>
                  </a:lnTo>
                  <a:lnTo>
                    <a:pt x="778256" y="92328"/>
                  </a:lnTo>
                  <a:lnTo>
                    <a:pt x="783463" y="93090"/>
                  </a:lnTo>
                  <a:lnTo>
                    <a:pt x="787273" y="94361"/>
                  </a:lnTo>
                  <a:lnTo>
                    <a:pt x="789813" y="96392"/>
                  </a:lnTo>
                  <a:lnTo>
                    <a:pt x="792226" y="98425"/>
                  </a:lnTo>
                  <a:lnTo>
                    <a:pt x="793496" y="101091"/>
                  </a:lnTo>
                  <a:lnTo>
                    <a:pt x="793496" y="104521"/>
                  </a:lnTo>
                  <a:lnTo>
                    <a:pt x="793496" y="107823"/>
                  </a:lnTo>
                  <a:lnTo>
                    <a:pt x="710184" y="355091"/>
                  </a:lnTo>
                  <a:lnTo>
                    <a:pt x="680720" y="441325"/>
                  </a:lnTo>
                  <a:lnTo>
                    <a:pt x="635381" y="454151"/>
                  </a:lnTo>
                  <a:lnTo>
                    <a:pt x="628014" y="454151"/>
                  </a:lnTo>
                  <a:lnTo>
                    <a:pt x="604520" y="444626"/>
                  </a:lnTo>
                  <a:lnTo>
                    <a:pt x="604265" y="442467"/>
                  </a:lnTo>
                  <a:lnTo>
                    <a:pt x="604901" y="439800"/>
                  </a:lnTo>
                  <a:lnTo>
                    <a:pt x="606171" y="436625"/>
                  </a:lnTo>
                  <a:lnTo>
                    <a:pt x="638683" y="355091"/>
                  </a:lnTo>
                  <a:lnTo>
                    <a:pt x="636270" y="353949"/>
                  </a:lnTo>
                  <a:lnTo>
                    <a:pt x="634111" y="352298"/>
                  </a:lnTo>
                  <a:lnTo>
                    <a:pt x="632206" y="350012"/>
                  </a:lnTo>
                  <a:lnTo>
                    <a:pt x="630301" y="347725"/>
                  </a:lnTo>
                  <a:lnTo>
                    <a:pt x="628903" y="345313"/>
                  </a:lnTo>
                  <a:lnTo>
                    <a:pt x="628014" y="342773"/>
                  </a:lnTo>
                  <a:lnTo>
                    <a:pt x="544195" y="118744"/>
                  </a:lnTo>
                  <a:lnTo>
                    <a:pt x="541782" y="112394"/>
                  </a:lnTo>
                  <a:lnTo>
                    <a:pt x="540638" y="107568"/>
                  </a:lnTo>
                  <a:lnTo>
                    <a:pt x="540638" y="104139"/>
                  </a:lnTo>
                  <a:lnTo>
                    <a:pt x="540638" y="100837"/>
                  </a:lnTo>
                  <a:lnTo>
                    <a:pt x="566927" y="91186"/>
                  </a:lnTo>
                  <a:lnTo>
                    <a:pt x="575563" y="91186"/>
                  </a:lnTo>
                  <a:close/>
                </a:path>
                <a:path w="2296795" h="454659">
                  <a:moveTo>
                    <a:pt x="2211070" y="86613"/>
                  </a:moveTo>
                  <a:lnTo>
                    <a:pt x="2218690" y="86613"/>
                  </a:lnTo>
                  <a:lnTo>
                    <a:pt x="2226056" y="87122"/>
                  </a:lnTo>
                  <a:lnTo>
                    <a:pt x="2233295" y="88264"/>
                  </a:lnTo>
                  <a:lnTo>
                    <a:pt x="2240407" y="89280"/>
                  </a:lnTo>
                  <a:lnTo>
                    <a:pt x="2277872" y="103886"/>
                  </a:lnTo>
                  <a:lnTo>
                    <a:pt x="2279777" y="106679"/>
                  </a:lnTo>
                  <a:lnTo>
                    <a:pt x="2280539" y="107950"/>
                  </a:lnTo>
                  <a:lnTo>
                    <a:pt x="2281047" y="109600"/>
                  </a:lnTo>
                  <a:lnTo>
                    <a:pt x="2281428" y="111505"/>
                  </a:lnTo>
                  <a:lnTo>
                    <a:pt x="2281809" y="113411"/>
                  </a:lnTo>
                  <a:lnTo>
                    <a:pt x="2282190" y="115824"/>
                  </a:lnTo>
                  <a:lnTo>
                    <a:pt x="2282444" y="118617"/>
                  </a:lnTo>
                  <a:lnTo>
                    <a:pt x="2282698" y="121538"/>
                  </a:lnTo>
                  <a:lnTo>
                    <a:pt x="2282825" y="124967"/>
                  </a:lnTo>
                  <a:lnTo>
                    <a:pt x="2282825" y="129159"/>
                  </a:lnTo>
                  <a:lnTo>
                    <a:pt x="2282825" y="134112"/>
                  </a:lnTo>
                  <a:lnTo>
                    <a:pt x="2276094" y="153162"/>
                  </a:lnTo>
                  <a:lnTo>
                    <a:pt x="2274697" y="153162"/>
                  </a:lnTo>
                  <a:lnTo>
                    <a:pt x="2273046" y="153162"/>
                  </a:lnTo>
                  <a:lnTo>
                    <a:pt x="2270506" y="152273"/>
                  </a:lnTo>
                  <a:lnTo>
                    <a:pt x="2266950" y="150367"/>
                  </a:lnTo>
                  <a:lnTo>
                    <a:pt x="2263521" y="148462"/>
                  </a:lnTo>
                  <a:lnTo>
                    <a:pt x="2259203" y="146430"/>
                  </a:lnTo>
                  <a:lnTo>
                    <a:pt x="2253996" y="144144"/>
                  </a:lnTo>
                  <a:lnTo>
                    <a:pt x="2248789" y="141986"/>
                  </a:lnTo>
                  <a:lnTo>
                    <a:pt x="2242820" y="139953"/>
                  </a:lnTo>
                  <a:lnTo>
                    <a:pt x="2235962" y="138049"/>
                  </a:lnTo>
                  <a:lnTo>
                    <a:pt x="2229231" y="136143"/>
                  </a:lnTo>
                  <a:lnTo>
                    <a:pt x="2221357" y="135127"/>
                  </a:lnTo>
                  <a:lnTo>
                    <a:pt x="2212594" y="135127"/>
                  </a:lnTo>
                  <a:lnTo>
                    <a:pt x="2206498" y="135127"/>
                  </a:lnTo>
                  <a:lnTo>
                    <a:pt x="2178812" y="150875"/>
                  </a:lnTo>
                  <a:lnTo>
                    <a:pt x="2177288" y="154050"/>
                  </a:lnTo>
                  <a:lnTo>
                    <a:pt x="2176653" y="157479"/>
                  </a:lnTo>
                  <a:lnTo>
                    <a:pt x="2176653" y="161162"/>
                  </a:lnTo>
                  <a:lnTo>
                    <a:pt x="2176653" y="166750"/>
                  </a:lnTo>
                  <a:lnTo>
                    <a:pt x="2195449" y="185419"/>
                  </a:lnTo>
                  <a:lnTo>
                    <a:pt x="2201037" y="188340"/>
                  </a:lnTo>
                  <a:lnTo>
                    <a:pt x="2207514" y="191135"/>
                  </a:lnTo>
                  <a:lnTo>
                    <a:pt x="2214753" y="193675"/>
                  </a:lnTo>
                  <a:lnTo>
                    <a:pt x="2221865" y="196214"/>
                  </a:lnTo>
                  <a:lnTo>
                    <a:pt x="2258441" y="212471"/>
                  </a:lnTo>
                  <a:lnTo>
                    <a:pt x="2277617" y="227202"/>
                  </a:lnTo>
                  <a:lnTo>
                    <a:pt x="2283333" y="233044"/>
                  </a:lnTo>
                  <a:lnTo>
                    <a:pt x="2296541" y="276860"/>
                  </a:lnTo>
                  <a:lnTo>
                    <a:pt x="2296042" y="286934"/>
                  </a:lnTo>
                  <a:lnTo>
                    <a:pt x="2279300" y="328056"/>
                  </a:lnTo>
                  <a:lnTo>
                    <a:pt x="2242550" y="352980"/>
                  </a:lnTo>
                  <a:lnTo>
                    <a:pt x="2202253" y="360981"/>
                  </a:lnTo>
                  <a:lnTo>
                    <a:pt x="2191131" y="361314"/>
                  </a:lnTo>
                  <a:lnTo>
                    <a:pt x="2184346" y="361193"/>
                  </a:lnTo>
                  <a:lnTo>
                    <a:pt x="2142744" y="354075"/>
                  </a:lnTo>
                  <a:lnTo>
                    <a:pt x="2126361" y="347599"/>
                  </a:lnTo>
                  <a:lnTo>
                    <a:pt x="2122042" y="345439"/>
                  </a:lnTo>
                  <a:lnTo>
                    <a:pt x="2118741" y="343408"/>
                  </a:lnTo>
                  <a:lnTo>
                    <a:pt x="2116836" y="341502"/>
                  </a:lnTo>
                  <a:lnTo>
                    <a:pt x="2114804" y="339598"/>
                  </a:lnTo>
                  <a:lnTo>
                    <a:pt x="2113279" y="336550"/>
                  </a:lnTo>
                  <a:lnTo>
                    <a:pt x="2112137" y="332486"/>
                  </a:lnTo>
                  <a:lnTo>
                    <a:pt x="2111121" y="328422"/>
                  </a:lnTo>
                  <a:lnTo>
                    <a:pt x="2110486" y="322325"/>
                  </a:lnTo>
                  <a:lnTo>
                    <a:pt x="2110486" y="314325"/>
                  </a:lnTo>
                  <a:lnTo>
                    <a:pt x="2110486" y="309117"/>
                  </a:lnTo>
                  <a:lnTo>
                    <a:pt x="2110740" y="304800"/>
                  </a:lnTo>
                  <a:lnTo>
                    <a:pt x="2111121" y="301625"/>
                  </a:lnTo>
                  <a:lnTo>
                    <a:pt x="2111375" y="298450"/>
                  </a:lnTo>
                  <a:lnTo>
                    <a:pt x="2117852" y="289178"/>
                  </a:lnTo>
                  <a:lnTo>
                    <a:pt x="2119503" y="289178"/>
                  </a:lnTo>
                  <a:lnTo>
                    <a:pt x="2121535" y="289178"/>
                  </a:lnTo>
                  <a:lnTo>
                    <a:pt x="2124456" y="290322"/>
                  </a:lnTo>
                  <a:lnTo>
                    <a:pt x="2128392" y="292608"/>
                  </a:lnTo>
                  <a:lnTo>
                    <a:pt x="2132329" y="294893"/>
                  </a:lnTo>
                  <a:lnTo>
                    <a:pt x="2137156" y="297434"/>
                  </a:lnTo>
                  <a:lnTo>
                    <a:pt x="2142998" y="300100"/>
                  </a:lnTo>
                  <a:lnTo>
                    <a:pt x="2148840" y="302894"/>
                  </a:lnTo>
                  <a:lnTo>
                    <a:pt x="2189734" y="311276"/>
                  </a:lnTo>
                  <a:lnTo>
                    <a:pt x="2195957" y="311276"/>
                  </a:lnTo>
                  <a:lnTo>
                    <a:pt x="2218816" y="303911"/>
                  </a:lnTo>
                  <a:lnTo>
                    <a:pt x="2222373" y="301625"/>
                  </a:lnTo>
                  <a:lnTo>
                    <a:pt x="2225040" y="298576"/>
                  </a:lnTo>
                  <a:lnTo>
                    <a:pt x="2226817" y="294893"/>
                  </a:lnTo>
                  <a:lnTo>
                    <a:pt x="2228723" y="291338"/>
                  </a:lnTo>
                  <a:lnTo>
                    <a:pt x="2229612" y="287147"/>
                  </a:lnTo>
                  <a:lnTo>
                    <a:pt x="2229612" y="282321"/>
                  </a:lnTo>
                  <a:lnTo>
                    <a:pt x="2229612" y="276860"/>
                  </a:lnTo>
                  <a:lnTo>
                    <a:pt x="2199259" y="252475"/>
                  </a:lnTo>
                  <a:lnTo>
                    <a:pt x="2192274" y="249936"/>
                  </a:lnTo>
                  <a:lnTo>
                    <a:pt x="2185289" y="247396"/>
                  </a:lnTo>
                  <a:lnTo>
                    <a:pt x="2178050" y="244475"/>
                  </a:lnTo>
                  <a:lnTo>
                    <a:pt x="2170684" y="241426"/>
                  </a:lnTo>
                  <a:lnTo>
                    <a:pt x="2163317" y="238378"/>
                  </a:lnTo>
                  <a:lnTo>
                    <a:pt x="2156206" y="234823"/>
                  </a:lnTo>
                  <a:lnTo>
                    <a:pt x="2149221" y="230759"/>
                  </a:lnTo>
                  <a:lnTo>
                    <a:pt x="2142109" y="226822"/>
                  </a:lnTo>
                  <a:lnTo>
                    <a:pt x="2135886" y="221868"/>
                  </a:lnTo>
                  <a:lnTo>
                    <a:pt x="2130298" y="216026"/>
                  </a:lnTo>
                  <a:lnTo>
                    <a:pt x="2124710" y="210185"/>
                  </a:lnTo>
                  <a:lnTo>
                    <a:pt x="2112194" y="173763"/>
                  </a:lnTo>
                  <a:lnTo>
                    <a:pt x="2111883" y="165480"/>
                  </a:lnTo>
                  <a:lnTo>
                    <a:pt x="2112311" y="156906"/>
                  </a:lnTo>
                  <a:lnTo>
                    <a:pt x="2127059" y="119856"/>
                  </a:lnTo>
                  <a:lnTo>
                    <a:pt x="2160785" y="95474"/>
                  </a:lnTo>
                  <a:lnTo>
                    <a:pt x="2199850" y="86971"/>
                  </a:lnTo>
                  <a:lnTo>
                    <a:pt x="2211070" y="86613"/>
                  </a:lnTo>
                  <a:close/>
                </a:path>
                <a:path w="2296795" h="454659">
                  <a:moveTo>
                    <a:pt x="1810258" y="86613"/>
                  </a:moveTo>
                  <a:lnTo>
                    <a:pt x="1852422" y="94868"/>
                  </a:lnTo>
                  <a:lnTo>
                    <a:pt x="1874901" y="112775"/>
                  </a:lnTo>
                  <a:lnTo>
                    <a:pt x="1879473" y="118237"/>
                  </a:lnTo>
                  <a:lnTo>
                    <a:pt x="1883283" y="124333"/>
                  </a:lnTo>
                  <a:lnTo>
                    <a:pt x="1886458" y="131063"/>
                  </a:lnTo>
                  <a:lnTo>
                    <a:pt x="1891865" y="125426"/>
                  </a:lnTo>
                  <a:lnTo>
                    <a:pt x="1921764" y="100584"/>
                  </a:lnTo>
                  <a:lnTo>
                    <a:pt x="1962912" y="86613"/>
                  </a:lnTo>
                  <a:lnTo>
                    <a:pt x="1970024" y="86613"/>
                  </a:lnTo>
                  <a:lnTo>
                    <a:pt x="2010917" y="94741"/>
                  </a:lnTo>
                  <a:lnTo>
                    <a:pt x="2042606" y="124323"/>
                  </a:lnTo>
                  <a:lnTo>
                    <a:pt x="2055764" y="169306"/>
                  </a:lnTo>
                  <a:lnTo>
                    <a:pt x="2056891" y="189864"/>
                  </a:lnTo>
                  <a:lnTo>
                    <a:pt x="2056891" y="345693"/>
                  </a:lnTo>
                  <a:lnTo>
                    <a:pt x="2056891" y="347599"/>
                  </a:lnTo>
                  <a:lnTo>
                    <a:pt x="2049779" y="353949"/>
                  </a:lnTo>
                  <a:lnTo>
                    <a:pt x="2047239" y="354838"/>
                  </a:lnTo>
                  <a:lnTo>
                    <a:pt x="2043684" y="355473"/>
                  </a:lnTo>
                  <a:lnTo>
                    <a:pt x="2039365" y="355980"/>
                  </a:lnTo>
                  <a:lnTo>
                    <a:pt x="2035048" y="356488"/>
                  </a:lnTo>
                  <a:lnTo>
                    <a:pt x="2029460" y="356615"/>
                  </a:lnTo>
                  <a:lnTo>
                    <a:pt x="2022728" y="356615"/>
                  </a:lnTo>
                  <a:lnTo>
                    <a:pt x="2015744" y="356615"/>
                  </a:lnTo>
                  <a:lnTo>
                    <a:pt x="1995297" y="353949"/>
                  </a:lnTo>
                  <a:lnTo>
                    <a:pt x="1992629" y="353060"/>
                  </a:lnTo>
                  <a:lnTo>
                    <a:pt x="1990852" y="351916"/>
                  </a:lnTo>
                  <a:lnTo>
                    <a:pt x="1989836" y="350519"/>
                  </a:lnTo>
                  <a:lnTo>
                    <a:pt x="1988820" y="349123"/>
                  </a:lnTo>
                  <a:lnTo>
                    <a:pt x="1988312" y="347599"/>
                  </a:lnTo>
                  <a:lnTo>
                    <a:pt x="1988312" y="345693"/>
                  </a:lnTo>
                  <a:lnTo>
                    <a:pt x="1988312" y="201294"/>
                  </a:lnTo>
                  <a:lnTo>
                    <a:pt x="1988312" y="193039"/>
                  </a:lnTo>
                  <a:lnTo>
                    <a:pt x="1987550" y="185674"/>
                  </a:lnTo>
                  <a:lnTo>
                    <a:pt x="1986026" y="178942"/>
                  </a:lnTo>
                  <a:lnTo>
                    <a:pt x="1984375" y="172085"/>
                  </a:lnTo>
                  <a:lnTo>
                    <a:pt x="1982089" y="166369"/>
                  </a:lnTo>
                  <a:lnTo>
                    <a:pt x="1978914" y="161543"/>
                  </a:lnTo>
                  <a:lnTo>
                    <a:pt x="1975739" y="156717"/>
                  </a:lnTo>
                  <a:lnTo>
                    <a:pt x="1971675" y="153035"/>
                  </a:lnTo>
                  <a:lnTo>
                    <a:pt x="1966849" y="150367"/>
                  </a:lnTo>
                  <a:lnTo>
                    <a:pt x="1962023" y="147700"/>
                  </a:lnTo>
                  <a:lnTo>
                    <a:pt x="1956308" y="146430"/>
                  </a:lnTo>
                  <a:lnTo>
                    <a:pt x="1949450" y="146430"/>
                  </a:lnTo>
                  <a:lnTo>
                    <a:pt x="1911556" y="167671"/>
                  </a:lnTo>
                  <a:lnTo>
                    <a:pt x="1897379" y="183768"/>
                  </a:lnTo>
                  <a:lnTo>
                    <a:pt x="1897379" y="345693"/>
                  </a:lnTo>
                  <a:lnTo>
                    <a:pt x="1897379" y="347599"/>
                  </a:lnTo>
                  <a:lnTo>
                    <a:pt x="1890140" y="353949"/>
                  </a:lnTo>
                  <a:lnTo>
                    <a:pt x="1887474" y="354838"/>
                  </a:lnTo>
                  <a:lnTo>
                    <a:pt x="1883917" y="355473"/>
                  </a:lnTo>
                  <a:lnTo>
                    <a:pt x="1879600" y="355980"/>
                  </a:lnTo>
                  <a:lnTo>
                    <a:pt x="1875282" y="356488"/>
                  </a:lnTo>
                  <a:lnTo>
                    <a:pt x="1869821" y="356615"/>
                  </a:lnTo>
                  <a:lnTo>
                    <a:pt x="1863216" y="356615"/>
                  </a:lnTo>
                  <a:lnTo>
                    <a:pt x="1856486" y="356615"/>
                  </a:lnTo>
                  <a:lnTo>
                    <a:pt x="1850898" y="356488"/>
                  </a:lnTo>
                  <a:lnTo>
                    <a:pt x="1846579" y="355980"/>
                  </a:lnTo>
                  <a:lnTo>
                    <a:pt x="1842135" y="355473"/>
                  </a:lnTo>
                  <a:lnTo>
                    <a:pt x="1828800" y="347599"/>
                  </a:lnTo>
                  <a:lnTo>
                    <a:pt x="1828800" y="345693"/>
                  </a:lnTo>
                  <a:lnTo>
                    <a:pt x="1828800" y="201294"/>
                  </a:lnTo>
                  <a:lnTo>
                    <a:pt x="1828800" y="193039"/>
                  </a:lnTo>
                  <a:lnTo>
                    <a:pt x="1828038" y="185674"/>
                  </a:lnTo>
                  <a:lnTo>
                    <a:pt x="1826514" y="178942"/>
                  </a:lnTo>
                  <a:lnTo>
                    <a:pt x="1824989" y="172085"/>
                  </a:lnTo>
                  <a:lnTo>
                    <a:pt x="1822577" y="166369"/>
                  </a:lnTo>
                  <a:lnTo>
                    <a:pt x="1819528" y="161543"/>
                  </a:lnTo>
                  <a:lnTo>
                    <a:pt x="1816481" y="156717"/>
                  </a:lnTo>
                  <a:lnTo>
                    <a:pt x="1812416" y="153035"/>
                  </a:lnTo>
                  <a:lnTo>
                    <a:pt x="1807464" y="150367"/>
                  </a:lnTo>
                  <a:lnTo>
                    <a:pt x="1802638" y="147700"/>
                  </a:lnTo>
                  <a:lnTo>
                    <a:pt x="1796796" y="146430"/>
                  </a:lnTo>
                  <a:lnTo>
                    <a:pt x="1790319" y="146430"/>
                  </a:lnTo>
                  <a:lnTo>
                    <a:pt x="1752123" y="167671"/>
                  </a:lnTo>
                  <a:lnTo>
                    <a:pt x="1738122" y="183768"/>
                  </a:lnTo>
                  <a:lnTo>
                    <a:pt x="1738122" y="345693"/>
                  </a:lnTo>
                  <a:lnTo>
                    <a:pt x="1738122" y="347599"/>
                  </a:lnTo>
                  <a:lnTo>
                    <a:pt x="1737614" y="349123"/>
                  </a:lnTo>
                  <a:lnTo>
                    <a:pt x="1736471" y="350519"/>
                  </a:lnTo>
                  <a:lnTo>
                    <a:pt x="1735454" y="351916"/>
                  </a:lnTo>
                  <a:lnTo>
                    <a:pt x="1720341" y="355980"/>
                  </a:lnTo>
                  <a:lnTo>
                    <a:pt x="1716024" y="356488"/>
                  </a:lnTo>
                  <a:lnTo>
                    <a:pt x="1710436" y="356615"/>
                  </a:lnTo>
                  <a:lnTo>
                    <a:pt x="1703704" y="356615"/>
                  </a:lnTo>
                  <a:lnTo>
                    <a:pt x="1696974" y="356615"/>
                  </a:lnTo>
                  <a:lnTo>
                    <a:pt x="1691386" y="356488"/>
                  </a:lnTo>
                  <a:lnTo>
                    <a:pt x="1687067" y="355980"/>
                  </a:lnTo>
                  <a:lnTo>
                    <a:pt x="1682750" y="355473"/>
                  </a:lnTo>
                  <a:lnTo>
                    <a:pt x="1669288" y="347599"/>
                  </a:lnTo>
                  <a:lnTo>
                    <a:pt x="1669288" y="345693"/>
                  </a:lnTo>
                  <a:lnTo>
                    <a:pt x="1669288" y="102108"/>
                  </a:lnTo>
                  <a:lnTo>
                    <a:pt x="1669288" y="100329"/>
                  </a:lnTo>
                  <a:lnTo>
                    <a:pt x="1669796" y="98678"/>
                  </a:lnTo>
                  <a:lnTo>
                    <a:pt x="1670685" y="97409"/>
                  </a:lnTo>
                  <a:lnTo>
                    <a:pt x="1671574" y="96012"/>
                  </a:lnTo>
                  <a:lnTo>
                    <a:pt x="1673225" y="94868"/>
                  </a:lnTo>
                  <a:lnTo>
                    <a:pt x="1675638" y="93979"/>
                  </a:lnTo>
                  <a:lnTo>
                    <a:pt x="1677924" y="93090"/>
                  </a:lnTo>
                  <a:lnTo>
                    <a:pt x="1680972" y="92328"/>
                  </a:lnTo>
                  <a:lnTo>
                    <a:pt x="1684782" y="91948"/>
                  </a:lnTo>
                  <a:lnTo>
                    <a:pt x="1688464" y="91439"/>
                  </a:lnTo>
                  <a:lnTo>
                    <a:pt x="1693164" y="91186"/>
                  </a:lnTo>
                  <a:lnTo>
                    <a:pt x="1698752" y="91186"/>
                  </a:lnTo>
                  <a:lnTo>
                    <a:pt x="1704594" y="91186"/>
                  </a:lnTo>
                  <a:lnTo>
                    <a:pt x="1709420" y="91439"/>
                  </a:lnTo>
                  <a:lnTo>
                    <a:pt x="1713229" y="91948"/>
                  </a:lnTo>
                  <a:lnTo>
                    <a:pt x="1717166" y="92328"/>
                  </a:lnTo>
                  <a:lnTo>
                    <a:pt x="1720088" y="93090"/>
                  </a:lnTo>
                  <a:lnTo>
                    <a:pt x="1722120" y="93979"/>
                  </a:lnTo>
                  <a:lnTo>
                    <a:pt x="1724278" y="94868"/>
                  </a:lnTo>
                  <a:lnTo>
                    <a:pt x="1725802" y="96012"/>
                  </a:lnTo>
                  <a:lnTo>
                    <a:pt x="1726691" y="97409"/>
                  </a:lnTo>
                  <a:lnTo>
                    <a:pt x="1727581" y="98678"/>
                  </a:lnTo>
                  <a:lnTo>
                    <a:pt x="1728089" y="100329"/>
                  </a:lnTo>
                  <a:lnTo>
                    <a:pt x="1728089" y="102108"/>
                  </a:lnTo>
                  <a:lnTo>
                    <a:pt x="1728089" y="130301"/>
                  </a:lnTo>
                  <a:lnTo>
                    <a:pt x="1758271" y="103655"/>
                  </a:lnTo>
                  <a:lnTo>
                    <a:pt x="1799423" y="87284"/>
                  </a:lnTo>
                  <a:lnTo>
                    <a:pt x="1810258" y="86613"/>
                  </a:lnTo>
                  <a:close/>
                </a:path>
                <a:path w="2296795" h="454659">
                  <a:moveTo>
                    <a:pt x="1594612" y="86613"/>
                  </a:moveTo>
                  <a:lnTo>
                    <a:pt x="1597025" y="86613"/>
                  </a:lnTo>
                  <a:lnTo>
                    <a:pt x="1599564" y="86740"/>
                  </a:lnTo>
                  <a:lnTo>
                    <a:pt x="1602232" y="86994"/>
                  </a:lnTo>
                  <a:lnTo>
                    <a:pt x="1605026" y="87249"/>
                  </a:lnTo>
                  <a:lnTo>
                    <a:pt x="1607820" y="87756"/>
                  </a:lnTo>
                  <a:lnTo>
                    <a:pt x="1610740" y="88391"/>
                  </a:lnTo>
                  <a:lnTo>
                    <a:pt x="1613662" y="89026"/>
                  </a:lnTo>
                  <a:lnTo>
                    <a:pt x="1616202" y="89662"/>
                  </a:lnTo>
                  <a:lnTo>
                    <a:pt x="1618361" y="90550"/>
                  </a:lnTo>
                  <a:lnTo>
                    <a:pt x="1620520" y="91312"/>
                  </a:lnTo>
                  <a:lnTo>
                    <a:pt x="1622171" y="92201"/>
                  </a:lnTo>
                  <a:lnTo>
                    <a:pt x="1623187" y="93090"/>
                  </a:lnTo>
                  <a:lnTo>
                    <a:pt x="1624202" y="93979"/>
                  </a:lnTo>
                  <a:lnTo>
                    <a:pt x="1624964" y="94996"/>
                  </a:lnTo>
                  <a:lnTo>
                    <a:pt x="1625346" y="96138"/>
                  </a:lnTo>
                  <a:lnTo>
                    <a:pt x="1625853" y="97281"/>
                  </a:lnTo>
                  <a:lnTo>
                    <a:pt x="1626235" y="98678"/>
                  </a:lnTo>
                  <a:lnTo>
                    <a:pt x="1626615" y="100584"/>
                  </a:lnTo>
                  <a:lnTo>
                    <a:pt x="1626997" y="102488"/>
                  </a:lnTo>
                  <a:lnTo>
                    <a:pt x="1627251" y="105410"/>
                  </a:lnTo>
                  <a:lnTo>
                    <a:pt x="1627377" y="109219"/>
                  </a:lnTo>
                  <a:lnTo>
                    <a:pt x="1627632" y="113029"/>
                  </a:lnTo>
                  <a:lnTo>
                    <a:pt x="1627632" y="118237"/>
                  </a:lnTo>
                  <a:lnTo>
                    <a:pt x="1627632" y="124840"/>
                  </a:lnTo>
                  <a:lnTo>
                    <a:pt x="1627632" y="131317"/>
                  </a:lnTo>
                  <a:lnTo>
                    <a:pt x="1627504" y="136778"/>
                  </a:lnTo>
                  <a:lnTo>
                    <a:pt x="1627124" y="140969"/>
                  </a:lnTo>
                  <a:lnTo>
                    <a:pt x="1626742" y="145161"/>
                  </a:lnTo>
                  <a:lnTo>
                    <a:pt x="1626235" y="148336"/>
                  </a:lnTo>
                  <a:lnTo>
                    <a:pt x="1625473" y="150749"/>
                  </a:lnTo>
                  <a:lnTo>
                    <a:pt x="1624711" y="153162"/>
                  </a:lnTo>
                  <a:lnTo>
                    <a:pt x="1623822" y="154812"/>
                  </a:lnTo>
                  <a:lnTo>
                    <a:pt x="1622678" y="155701"/>
                  </a:lnTo>
                  <a:lnTo>
                    <a:pt x="1621409" y="156590"/>
                  </a:lnTo>
                  <a:lnTo>
                    <a:pt x="1619885" y="156972"/>
                  </a:lnTo>
                  <a:lnTo>
                    <a:pt x="1618107" y="156972"/>
                  </a:lnTo>
                  <a:lnTo>
                    <a:pt x="1616710" y="156972"/>
                  </a:lnTo>
                  <a:lnTo>
                    <a:pt x="1615059" y="156717"/>
                  </a:lnTo>
                  <a:lnTo>
                    <a:pt x="1613153" y="156083"/>
                  </a:lnTo>
                  <a:lnTo>
                    <a:pt x="1611376" y="155448"/>
                  </a:lnTo>
                  <a:lnTo>
                    <a:pt x="1609344" y="154812"/>
                  </a:lnTo>
                  <a:lnTo>
                    <a:pt x="1607058" y="154050"/>
                  </a:lnTo>
                  <a:lnTo>
                    <a:pt x="1604772" y="153288"/>
                  </a:lnTo>
                  <a:lnTo>
                    <a:pt x="1602232" y="152653"/>
                  </a:lnTo>
                  <a:lnTo>
                    <a:pt x="1599564" y="152018"/>
                  </a:lnTo>
                  <a:lnTo>
                    <a:pt x="1596771" y="151384"/>
                  </a:lnTo>
                  <a:lnTo>
                    <a:pt x="1593850" y="151002"/>
                  </a:lnTo>
                  <a:lnTo>
                    <a:pt x="1590548" y="151002"/>
                  </a:lnTo>
                  <a:lnTo>
                    <a:pt x="1586738" y="151002"/>
                  </a:lnTo>
                  <a:lnTo>
                    <a:pt x="1554352" y="173736"/>
                  </a:lnTo>
                  <a:lnTo>
                    <a:pt x="1540002" y="193928"/>
                  </a:lnTo>
                  <a:lnTo>
                    <a:pt x="1540002" y="345693"/>
                  </a:lnTo>
                  <a:lnTo>
                    <a:pt x="1540002" y="347599"/>
                  </a:lnTo>
                  <a:lnTo>
                    <a:pt x="1539494" y="349123"/>
                  </a:lnTo>
                  <a:lnTo>
                    <a:pt x="1538351" y="350519"/>
                  </a:lnTo>
                  <a:lnTo>
                    <a:pt x="1537335" y="351916"/>
                  </a:lnTo>
                  <a:lnTo>
                    <a:pt x="1535429" y="353060"/>
                  </a:lnTo>
                  <a:lnTo>
                    <a:pt x="1532763" y="353949"/>
                  </a:lnTo>
                  <a:lnTo>
                    <a:pt x="1530096" y="354838"/>
                  </a:lnTo>
                  <a:lnTo>
                    <a:pt x="1526666" y="355473"/>
                  </a:lnTo>
                  <a:lnTo>
                    <a:pt x="1522222" y="355980"/>
                  </a:lnTo>
                  <a:lnTo>
                    <a:pt x="1517903" y="356488"/>
                  </a:lnTo>
                  <a:lnTo>
                    <a:pt x="1512315" y="356615"/>
                  </a:lnTo>
                  <a:lnTo>
                    <a:pt x="1505585" y="356615"/>
                  </a:lnTo>
                  <a:lnTo>
                    <a:pt x="1498853" y="356615"/>
                  </a:lnTo>
                  <a:lnTo>
                    <a:pt x="1493265" y="356488"/>
                  </a:lnTo>
                  <a:lnTo>
                    <a:pt x="1488948" y="355980"/>
                  </a:lnTo>
                  <a:lnTo>
                    <a:pt x="1484629" y="355473"/>
                  </a:lnTo>
                  <a:lnTo>
                    <a:pt x="1481074" y="354838"/>
                  </a:lnTo>
                  <a:lnTo>
                    <a:pt x="1478407" y="353949"/>
                  </a:lnTo>
                  <a:lnTo>
                    <a:pt x="1475739" y="353060"/>
                  </a:lnTo>
                  <a:lnTo>
                    <a:pt x="1473962" y="351916"/>
                  </a:lnTo>
                  <a:lnTo>
                    <a:pt x="1472819" y="350519"/>
                  </a:lnTo>
                  <a:lnTo>
                    <a:pt x="1471676" y="349123"/>
                  </a:lnTo>
                  <a:lnTo>
                    <a:pt x="1471167" y="347599"/>
                  </a:lnTo>
                  <a:lnTo>
                    <a:pt x="1471167" y="345693"/>
                  </a:lnTo>
                  <a:lnTo>
                    <a:pt x="1471167" y="102108"/>
                  </a:lnTo>
                  <a:lnTo>
                    <a:pt x="1471167" y="100329"/>
                  </a:lnTo>
                  <a:lnTo>
                    <a:pt x="1471676" y="98678"/>
                  </a:lnTo>
                  <a:lnTo>
                    <a:pt x="1472564" y="97409"/>
                  </a:lnTo>
                  <a:lnTo>
                    <a:pt x="1473453" y="96012"/>
                  </a:lnTo>
                  <a:lnTo>
                    <a:pt x="1475104" y="94868"/>
                  </a:lnTo>
                  <a:lnTo>
                    <a:pt x="1477517" y="93979"/>
                  </a:lnTo>
                  <a:lnTo>
                    <a:pt x="1479803" y="93090"/>
                  </a:lnTo>
                  <a:lnTo>
                    <a:pt x="1482852" y="92328"/>
                  </a:lnTo>
                  <a:lnTo>
                    <a:pt x="1486662" y="91948"/>
                  </a:lnTo>
                  <a:lnTo>
                    <a:pt x="1490345" y="91439"/>
                  </a:lnTo>
                  <a:lnTo>
                    <a:pt x="1495044" y="91186"/>
                  </a:lnTo>
                  <a:lnTo>
                    <a:pt x="1500632" y="91186"/>
                  </a:lnTo>
                  <a:lnTo>
                    <a:pt x="1506474" y="91186"/>
                  </a:lnTo>
                  <a:lnTo>
                    <a:pt x="1511300" y="91439"/>
                  </a:lnTo>
                  <a:lnTo>
                    <a:pt x="1515110" y="91948"/>
                  </a:lnTo>
                  <a:lnTo>
                    <a:pt x="1519047" y="92328"/>
                  </a:lnTo>
                  <a:lnTo>
                    <a:pt x="1521967" y="93090"/>
                  </a:lnTo>
                  <a:lnTo>
                    <a:pt x="1524000" y="93979"/>
                  </a:lnTo>
                  <a:lnTo>
                    <a:pt x="1526159" y="94868"/>
                  </a:lnTo>
                  <a:lnTo>
                    <a:pt x="1527683" y="96012"/>
                  </a:lnTo>
                  <a:lnTo>
                    <a:pt x="1528572" y="97409"/>
                  </a:lnTo>
                  <a:lnTo>
                    <a:pt x="1529461" y="98678"/>
                  </a:lnTo>
                  <a:lnTo>
                    <a:pt x="1529969" y="100329"/>
                  </a:lnTo>
                  <a:lnTo>
                    <a:pt x="1529969" y="102108"/>
                  </a:lnTo>
                  <a:lnTo>
                    <a:pt x="1529969" y="132461"/>
                  </a:lnTo>
                  <a:lnTo>
                    <a:pt x="1558925" y="99313"/>
                  </a:lnTo>
                  <a:lnTo>
                    <a:pt x="1564004" y="95885"/>
                  </a:lnTo>
                  <a:lnTo>
                    <a:pt x="1569085" y="92455"/>
                  </a:lnTo>
                  <a:lnTo>
                    <a:pt x="1574291" y="90042"/>
                  </a:lnTo>
                  <a:lnTo>
                    <a:pt x="1579372" y="88646"/>
                  </a:lnTo>
                  <a:lnTo>
                    <a:pt x="1584452" y="87249"/>
                  </a:lnTo>
                  <a:lnTo>
                    <a:pt x="1589532" y="86613"/>
                  </a:lnTo>
                  <a:lnTo>
                    <a:pt x="1594612" y="86613"/>
                  </a:lnTo>
                  <a:close/>
                </a:path>
                <a:path w="2296795" h="454659">
                  <a:moveTo>
                    <a:pt x="1299337" y="86613"/>
                  </a:moveTo>
                  <a:lnTo>
                    <a:pt x="1340234" y="91650"/>
                  </a:lnTo>
                  <a:lnTo>
                    <a:pt x="1379789" y="113026"/>
                  </a:lnTo>
                  <a:lnTo>
                    <a:pt x="1404008" y="147847"/>
                  </a:lnTo>
                  <a:lnTo>
                    <a:pt x="1413867" y="193319"/>
                  </a:lnTo>
                  <a:lnTo>
                    <a:pt x="1414272" y="205866"/>
                  </a:lnTo>
                  <a:lnTo>
                    <a:pt x="1414272" y="216788"/>
                  </a:lnTo>
                  <a:lnTo>
                    <a:pt x="1414272" y="225171"/>
                  </a:lnTo>
                  <a:lnTo>
                    <a:pt x="1412366" y="231393"/>
                  </a:lnTo>
                  <a:lnTo>
                    <a:pt x="1408684" y="235458"/>
                  </a:lnTo>
                  <a:lnTo>
                    <a:pt x="1405001" y="239394"/>
                  </a:lnTo>
                  <a:lnTo>
                    <a:pt x="1399794" y="241426"/>
                  </a:lnTo>
                  <a:lnTo>
                    <a:pt x="1393316" y="241426"/>
                  </a:lnTo>
                  <a:lnTo>
                    <a:pt x="1244981" y="241426"/>
                  </a:lnTo>
                  <a:lnTo>
                    <a:pt x="1255014" y="285368"/>
                  </a:lnTo>
                  <a:lnTo>
                    <a:pt x="1287795" y="306800"/>
                  </a:lnTo>
                  <a:lnTo>
                    <a:pt x="1311656" y="309372"/>
                  </a:lnTo>
                  <a:lnTo>
                    <a:pt x="1320347" y="309225"/>
                  </a:lnTo>
                  <a:lnTo>
                    <a:pt x="1360297" y="303149"/>
                  </a:lnTo>
                  <a:lnTo>
                    <a:pt x="1387856" y="293624"/>
                  </a:lnTo>
                  <a:lnTo>
                    <a:pt x="1391285" y="292735"/>
                  </a:lnTo>
                  <a:lnTo>
                    <a:pt x="1394078" y="292735"/>
                  </a:lnTo>
                  <a:lnTo>
                    <a:pt x="1395729" y="292735"/>
                  </a:lnTo>
                  <a:lnTo>
                    <a:pt x="1397127" y="293115"/>
                  </a:lnTo>
                  <a:lnTo>
                    <a:pt x="1398142" y="293750"/>
                  </a:lnTo>
                  <a:lnTo>
                    <a:pt x="1399286" y="294386"/>
                  </a:lnTo>
                  <a:lnTo>
                    <a:pt x="1400175" y="295528"/>
                  </a:lnTo>
                  <a:lnTo>
                    <a:pt x="1402841" y="310896"/>
                  </a:lnTo>
                  <a:lnTo>
                    <a:pt x="1402841" y="315467"/>
                  </a:lnTo>
                  <a:lnTo>
                    <a:pt x="1402841" y="319404"/>
                  </a:lnTo>
                  <a:lnTo>
                    <a:pt x="1401699" y="332866"/>
                  </a:lnTo>
                  <a:lnTo>
                    <a:pt x="1401317" y="334899"/>
                  </a:lnTo>
                  <a:lnTo>
                    <a:pt x="1400810" y="336550"/>
                  </a:lnTo>
                  <a:lnTo>
                    <a:pt x="1400048" y="337947"/>
                  </a:lnTo>
                  <a:lnTo>
                    <a:pt x="1399413" y="339343"/>
                  </a:lnTo>
                  <a:lnTo>
                    <a:pt x="1387475" y="347090"/>
                  </a:lnTo>
                  <a:lnTo>
                    <a:pt x="1382267" y="349250"/>
                  </a:lnTo>
                  <a:lnTo>
                    <a:pt x="1339214" y="359028"/>
                  </a:lnTo>
                  <a:lnTo>
                    <a:pt x="1305306" y="361314"/>
                  </a:lnTo>
                  <a:lnTo>
                    <a:pt x="1289593" y="360793"/>
                  </a:lnTo>
                  <a:lnTo>
                    <a:pt x="1248410" y="353060"/>
                  </a:lnTo>
                  <a:lnTo>
                    <a:pt x="1207515" y="328294"/>
                  </a:lnTo>
                  <a:lnTo>
                    <a:pt x="1183132" y="286258"/>
                  </a:lnTo>
                  <a:lnTo>
                    <a:pt x="1175523" y="243199"/>
                  </a:lnTo>
                  <a:lnTo>
                    <a:pt x="1175003" y="226694"/>
                  </a:lnTo>
                  <a:lnTo>
                    <a:pt x="1175547" y="210814"/>
                  </a:lnTo>
                  <a:lnTo>
                    <a:pt x="1183513" y="168148"/>
                  </a:lnTo>
                  <a:lnTo>
                    <a:pt x="1200532" y="133447"/>
                  </a:lnTo>
                  <a:lnTo>
                    <a:pt x="1236172" y="101447"/>
                  </a:lnTo>
                  <a:lnTo>
                    <a:pt x="1285218" y="87209"/>
                  </a:lnTo>
                  <a:lnTo>
                    <a:pt x="1299337" y="86613"/>
                  </a:lnTo>
                  <a:close/>
                </a:path>
                <a:path w="2296795" h="454659">
                  <a:moveTo>
                    <a:pt x="401700" y="86613"/>
                  </a:moveTo>
                  <a:lnTo>
                    <a:pt x="442598" y="91650"/>
                  </a:lnTo>
                  <a:lnTo>
                    <a:pt x="482153" y="113026"/>
                  </a:lnTo>
                  <a:lnTo>
                    <a:pt x="506372" y="147847"/>
                  </a:lnTo>
                  <a:lnTo>
                    <a:pt x="516231" y="193319"/>
                  </a:lnTo>
                  <a:lnTo>
                    <a:pt x="516636" y="205866"/>
                  </a:lnTo>
                  <a:lnTo>
                    <a:pt x="516636" y="216788"/>
                  </a:lnTo>
                  <a:lnTo>
                    <a:pt x="516636" y="225171"/>
                  </a:lnTo>
                  <a:lnTo>
                    <a:pt x="514731" y="231393"/>
                  </a:lnTo>
                  <a:lnTo>
                    <a:pt x="511048" y="235458"/>
                  </a:lnTo>
                  <a:lnTo>
                    <a:pt x="507364" y="239394"/>
                  </a:lnTo>
                  <a:lnTo>
                    <a:pt x="502158" y="241426"/>
                  </a:lnTo>
                  <a:lnTo>
                    <a:pt x="495681" y="241426"/>
                  </a:lnTo>
                  <a:lnTo>
                    <a:pt x="347345" y="241426"/>
                  </a:lnTo>
                  <a:lnTo>
                    <a:pt x="357377" y="285368"/>
                  </a:lnTo>
                  <a:lnTo>
                    <a:pt x="390159" y="306800"/>
                  </a:lnTo>
                  <a:lnTo>
                    <a:pt x="414020" y="309372"/>
                  </a:lnTo>
                  <a:lnTo>
                    <a:pt x="422711" y="309225"/>
                  </a:lnTo>
                  <a:lnTo>
                    <a:pt x="462661" y="303149"/>
                  </a:lnTo>
                  <a:lnTo>
                    <a:pt x="490220" y="293624"/>
                  </a:lnTo>
                  <a:lnTo>
                    <a:pt x="493649" y="292735"/>
                  </a:lnTo>
                  <a:lnTo>
                    <a:pt x="496442" y="292735"/>
                  </a:lnTo>
                  <a:lnTo>
                    <a:pt x="498094" y="292735"/>
                  </a:lnTo>
                  <a:lnTo>
                    <a:pt x="499490" y="293115"/>
                  </a:lnTo>
                  <a:lnTo>
                    <a:pt x="500507" y="293750"/>
                  </a:lnTo>
                  <a:lnTo>
                    <a:pt x="501650" y="294386"/>
                  </a:lnTo>
                  <a:lnTo>
                    <a:pt x="502538" y="295528"/>
                  </a:lnTo>
                  <a:lnTo>
                    <a:pt x="505206" y="310896"/>
                  </a:lnTo>
                  <a:lnTo>
                    <a:pt x="505206" y="315467"/>
                  </a:lnTo>
                  <a:lnTo>
                    <a:pt x="505206" y="319404"/>
                  </a:lnTo>
                  <a:lnTo>
                    <a:pt x="504063" y="332866"/>
                  </a:lnTo>
                  <a:lnTo>
                    <a:pt x="503682" y="334899"/>
                  </a:lnTo>
                  <a:lnTo>
                    <a:pt x="503174" y="336550"/>
                  </a:lnTo>
                  <a:lnTo>
                    <a:pt x="502412" y="337947"/>
                  </a:lnTo>
                  <a:lnTo>
                    <a:pt x="501776" y="339343"/>
                  </a:lnTo>
                  <a:lnTo>
                    <a:pt x="489838" y="347090"/>
                  </a:lnTo>
                  <a:lnTo>
                    <a:pt x="484632" y="349250"/>
                  </a:lnTo>
                  <a:lnTo>
                    <a:pt x="441578" y="359028"/>
                  </a:lnTo>
                  <a:lnTo>
                    <a:pt x="407670" y="361314"/>
                  </a:lnTo>
                  <a:lnTo>
                    <a:pt x="391957" y="360793"/>
                  </a:lnTo>
                  <a:lnTo>
                    <a:pt x="350774" y="353060"/>
                  </a:lnTo>
                  <a:lnTo>
                    <a:pt x="309879" y="328294"/>
                  </a:lnTo>
                  <a:lnTo>
                    <a:pt x="285496" y="286258"/>
                  </a:lnTo>
                  <a:lnTo>
                    <a:pt x="277887" y="243199"/>
                  </a:lnTo>
                  <a:lnTo>
                    <a:pt x="277367" y="226694"/>
                  </a:lnTo>
                  <a:lnTo>
                    <a:pt x="277911" y="210814"/>
                  </a:lnTo>
                  <a:lnTo>
                    <a:pt x="285876" y="168148"/>
                  </a:lnTo>
                  <a:lnTo>
                    <a:pt x="302896" y="133447"/>
                  </a:lnTo>
                  <a:lnTo>
                    <a:pt x="338536" y="101447"/>
                  </a:lnTo>
                  <a:lnTo>
                    <a:pt x="387582" y="87209"/>
                  </a:lnTo>
                  <a:lnTo>
                    <a:pt x="401700" y="86613"/>
                  </a:lnTo>
                  <a:close/>
                </a:path>
                <a:path w="2296795" h="454659">
                  <a:moveTo>
                    <a:pt x="940181" y="1650"/>
                  </a:moveTo>
                  <a:lnTo>
                    <a:pt x="1189227" y="1650"/>
                  </a:lnTo>
                  <a:lnTo>
                    <a:pt x="1190878" y="1650"/>
                  </a:lnTo>
                  <a:lnTo>
                    <a:pt x="1192402" y="2159"/>
                  </a:lnTo>
                  <a:lnTo>
                    <a:pt x="1193800" y="3175"/>
                  </a:lnTo>
                  <a:lnTo>
                    <a:pt x="1195070" y="4190"/>
                  </a:lnTo>
                  <a:lnTo>
                    <a:pt x="1196213" y="5841"/>
                  </a:lnTo>
                  <a:lnTo>
                    <a:pt x="1197102" y="8000"/>
                  </a:lnTo>
                  <a:lnTo>
                    <a:pt x="1198117" y="10287"/>
                  </a:lnTo>
                  <a:lnTo>
                    <a:pt x="1198752" y="13335"/>
                  </a:lnTo>
                  <a:lnTo>
                    <a:pt x="1199261" y="17144"/>
                  </a:lnTo>
                  <a:lnTo>
                    <a:pt x="1199641" y="21081"/>
                  </a:lnTo>
                  <a:lnTo>
                    <a:pt x="1199896" y="25653"/>
                  </a:lnTo>
                  <a:lnTo>
                    <a:pt x="1199896" y="31114"/>
                  </a:lnTo>
                  <a:lnTo>
                    <a:pt x="1199896" y="36449"/>
                  </a:lnTo>
                  <a:lnTo>
                    <a:pt x="1197102" y="53721"/>
                  </a:lnTo>
                  <a:lnTo>
                    <a:pt x="1196213" y="55879"/>
                  </a:lnTo>
                  <a:lnTo>
                    <a:pt x="1195070" y="57658"/>
                  </a:lnTo>
                  <a:lnTo>
                    <a:pt x="1193800" y="58674"/>
                  </a:lnTo>
                  <a:lnTo>
                    <a:pt x="1192402" y="59816"/>
                  </a:lnTo>
                  <a:lnTo>
                    <a:pt x="1190878" y="60325"/>
                  </a:lnTo>
                  <a:lnTo>
                    <a:pt x="1189227" y="60325"/>
                  </a:lnTo>
                  <a:lnTo>
                    <a:pt x="1100709" y="60325"/>
                  </a:lnTo>
                  <a:lnTo>
                    <a:pt x="1100709" y="345186"/>
                  </a:lnTo>
                  <a:lnTo>
                    <a:pt x="1100709" y="346963"/>
                  </a:lnTo>
                  <a:lnTo>
                    <a:pt x="1100201" y="348614"/>
                  </a:lnTo>
                  <a:lnTo>
                    <a:pt x="1098931" y="350138"/>
                  </a:lnTo>
                  <a:lnTo>
                    <a:pt x="1097788" y="351536"/>
                  </a:lnTo>
                  <a:lnTo>
                    <a:pt x="1095883" y="352805"/>
                  </a:lnTo>
                  <a:lnTo>
                    <a:pt x="1093089" y="353694"/>
                  </a:lnTo>
                  <a:lnTo>
                    <a:pt x="1090422" y="354584"/>
                  </a:lnTo>
                  <a:lnTo>
                    <a:pt x="1086739" y="355346"/>
                  </a:lnTo>
                  <a:lnTo>
                    <a:pt x="1082039" y="355853"/>
                  </a:lnTo>
                  <a:lnTo>
                    <a:pt x="1077340" y="356362"/>
                  </a:lnTo>
                  <a:lnTo>
                    <a:pt x="1071626" y="356615"/>
                  </a:lnTo>
                  <a:lnTo>
                    <a:pt x="1064640" y="356615"/>
                  </a:lnTo>
                  <a:lnTo>
                    <a:pt x="1057783" y="356615"/>
                  </a:lnTo>
                  <a:lnTo>
                    <a:pt x="1051940" y="356362"/>
                  </a:lnTo>
                  <a:lnTo>
                    <a:pt x="1047369" y="355853"/>
                  </a:lnTo>
                  <a:lnTo>
                    <a:pt x="1042670" y="355346"/>
                  </a:lnTo>
                  <a:lnTo>
                    <a:pt x="1038987" y="354584"/>
                  </a:lnTo>
                  <a:lnTo>
                    <a:pt x="1036320" y="353694"/>
                  </a:lnTo>
                  <a:lnTo>
                    <a:pt x="1033526" y="352805"/>
                  </a:lnTo>
                  <a:lnTo>
                    <a:pt x="1031621" y="351536"/>
                  </a:lnTo>
                  <a:lnTo>
                    <a:pt x="1030477" y="350138"/>
                  </a:lnTo>
                  <a:lnTo>
                    <a:pt x="1029208" y="348614"/>
                  </a:lnTo>
                  <a:lnTo>
                    <a:pt x="1028700" y="346963"/>
                  </a:lnTo>
                  <a:lnTo>
                    <a:pt x="1028700" y="345186"/>
                  </a:lnTo>
                  <a:lnTo>
                    <a:pt x="1028700" y="60325"/>
                  </a:lnTo>
                  <a:lnTo>
                    <a:pt x="940181" y="60325"/>
                  </a:lnTo>
                  <a:lnTo>
                    <a:pt x="938402" y="60325"/>
                  </a:lnTo>
                  <a:lnTo>
                    <a:pt x="936751" y="59816"/>
                  </a:lnTo>
                  <a:lnTo>
                    <a:pt x="935482" y="58674"/>
                  </a:lnTo>
                  <a:lnTo>
                    <a:pt x="934212" y="57658"/>
                  </a:lnTo>
                  <a:lnTo>
                    <a:pt x="933196" y="55879"/>
                  </a:lnTo>
                  <a:lnTo>
                    <a:pt x="932307" y="53721"/>
                  </a:lnTo>
                  <a:lnTo>
                    <a:pt x="931290" y="51435"/>
                  </a:lnTo>
                  <a:lnTo>
                    <a:pt x="930656" y="48387"/>
                  </a:lnTo>
                  <a:lnTo>
                    <a:pt x="930148" y="44703"/>
                  </a:lnTo>
                  <a:lnTo>
                    <a:pt x="929766" y="40893"/>
                  </a:lnTo>
                  <a:lnTo>
                    <a:pt x="929513" y="36449"/>
                  </a:lnTo>
                  <a:lnTo>
                    <a:pt x="929513" y="31114"/>
                  </a:lnTo>
                  <a:lnTo>
                    <a:pt x="929513" y="25653"/>
                  </a:lnTo>
                  <a:lnTo>
                    <a:pt x="932307" y="8000"/>
                  </a:lnTo>
                  <a:lnTo>
                    <a:pt x="933196" y="5841"/>
                  </a:lnTo>
                  <a:lnTo>
                    <a:pt x="934212" y="4190"/>
                  </a:lnTo>
                  <a:lnTo>
                    <a:pt x="935482" y="3175"/>
                  </a:lnTo>
                  <a:lnTo>
                    <a:pt x="936751" y="2159"/>
                  </a:lnTo>
                  <a:lnTo>
                    <a:pt x="938402" y="1650"/>
                  </a:lnTo>
                  <a:lnTo>
                    <a:pt x="940181" y="1650"/>
                  </a:lnTo>
                  <a:close/>
                </a:path>
                <a:path w="2296795" h="454659">
                  <a:moveTo>
                    <a:pt x="36067" y="0"/>
                  </a:moveTo>
                  <a:lnTo>
                    <a:pt x="43179" y="0"/>
                  </a:lnTo>
                  <a:lnTo>
                    <a:pt x="49022" y="253"/>
                  </a:lnTo>
                  <a:lnTo>
                    <a:pt x="53594" y="762"/>
                  </a:lnTo>
                  <a:lnTo>
                    <a:pt x="58165" y="1397"/>
                  </a:lnTo>
                  <a:lnTo>
                    <a:pt x="61722" y="2031"/>
                  </a:lnTo>
                  <a:lnTo>
                    <a:pt x="64515" y="3048"/>
                  </a:lnTo>
                  <a:lnTo>
                    <a:pt x="67183" y="3937"/>
                  </a:lnTo>
                  <a:lnTo>
                    <a:pt x="69087" y="5079"/>
                  </a:lnTo>
                  <a:lnTo>
                    <a:pt x="70231" y="6603"/>
                  </a:lnTo>
                  <a:lnTo>
                    <a:pt x="71374" y="8000"/>
                  </a:lnTo>
                  <a:lnTo>
                    <a:pt x="71882" y="9778"/>
                  </a:lnTo>
                  <a:lnTo>
                    <a:pt x="71882" y="11684"/>
                  </a:lnTo>
                  <a:lnTo>
                    <a:pt x="71882" y="162178"/>
                  </a:lnTo>
                  <a:lnTo>
                    <a:pt x="175387" y="12064"/>
                  </a:lnTo>
                  <a:lnTo>
                    <a:pt x="176657" y="9651"/>
                  </a:lnTo>
                  <a:lnTo>
                    <a:pt x="178181" y="7747"/>
                  </a:lnTo>
                  <a:lnTo>
                    <a:pt x="198374" y="508"/>
                  </a:lnTo>
                  <a:lnTo>
                    <a:pt x="202819" y="126"/>
                  </a:lnTo>
                  <a:lnTo>
                    <a:pt x="208661" y="0"/>
                  </a:lnTo>
                  <a:lnTo>
                    <a:pt x="215773" y="0"/>
                  </a:lnTo>
                  <a:lnTo>
                    <a:pt x="223138" y="0"/>
                  </a:lnTo>
                  <a:lnTo>
                    <a:pt x="245110" y="3175"/>
                  </a:lnTo>
                  <a:lnTo>
                    <a:pt x="248031" y="4190"/>
                  </a:lnTo>
                  <a:lnTo>
                    <a:pt x="249936" y="5334"/>
                  </a:lnTo>
                  <a:lnTo>
                    <a:pt x="251078" y="6858"/>
                  </a:lnTo>
                  <a:lnTo>
                    <a:pt x="252095" y="8254"/>
                  </a:lnTo>
                  <a:lnTo>
                    <a:pt x="252729" y="9905"/>
                  </a:lnTo>
                  <a:lnTo>
                    <a:pt x="252729" y="11684"/>
                  </a:lnTo>
                  <a:lnTo>
                    <a:pt x="252729" y="14859"/>
                  </a:lnTo>
                  <a:lnTo>
                    <a:pt x="251840" y="18034"/>
                  </a:lnTo>
                  <a:lnTo>
                    <a:pt x="250189" y="21336"/>
                  </a:lnTo>
                  <a:lnTo>
                    <a:pt x="248538" y="24637"/>
                  </a:lnTo>
                  <a:lnTo>
                    <a:pt x="245490" y="29717"/>
                  </a:lnTo>
                  <a:lnTo>
                    <a:pt x="240919" y="36829"/>
                  </a:lnTo>
                  <a:lnTo>
                    <a:pt x="144017" y="163829"/>
                  </a:lnTo>
                  <a:lnTo>
                    <a:pt x="249682" y="323596"/>
                  </a:lnTo>
                  <a:lnTo>
                    <a:pt x="258190" y="342900"/>
                  </a:lnTo>
                  <a:lnTo>
                    <a:pt x="258190" y="344424"/>
                  </a:lnTo>
                  <a:lnTo>
                    <a:pt x="258190" y="346328"/>
                  </a:lnTo>
                  <a:lnTo>
                    <a:pt x="239267" y="355853"/>
                  </a:lnTo>
                  <a:lnTo>
                    <a:pt x="234314" y="356362"/>
                  </a:lnTo>
                  <a:lnTo>
                    <a:pt x="228219" y="356615"/>
                  </a:lnTo>
                  <a:lnTo>
                    <a:pt x="220725" y="356615"/>
                  </a:lnTo>
                  <a:lnTo>
                    <a:pt x="184023" y="351154"/>
                  </a:lnTo>
                  <a:lnTo>
                    <a:pt x="181737" y="349376"/>
                  </a:lnTo>
                  <a:lnTo>
                    <a:pt x="179959" y="347217"/>
                  </a:lnTo>
                  <a:lnTo>
                    <a:pt x="178688" y="344677"/>
                  </a:lnTo>
                  <a:lnTo>
                    <a:pt x="71882" y="176911"/>
                  </a:lnTo>
                  <a:lnTo>
                    <a:pt x="71882" y="344677"/>
                  </a:lnTo>
                  <a:lnTo>
                    <a:pt x="71882" y="346710"/>
                  </a:lnTo>
                  <a:lnTo>
                    <a:pt x="71374" y="348361"/>
                  </a:lnTo>
                  <a:lnTo>
                    <a:pt x="53594" y="355853"/>
                  </a:lnTo>
                  <a:lnTo>
                    <a:pt x="49022" y="356362"/>
                  </a:lnTo>
                  <a:lnTo>
                    <a:pt x="43179" y="356615"/>
                  </a:lnTo>
                  <a:lnTo>
                    <a:pt x="36067" y="356615"/>
                  </a:lnTo>
                  <a:lnTo>
                    <a:pt x="29210" y="356615"/>
                  </a:lnTo>
                  <a:lnTo>
                    <a:pt x="23367" y="356362"/>
                  </a:lnTo>
                  <a:lnTo>
                    <a:pt x="18796" y="355853"/>
                  </a:lnTo>
                  <a:lnTo>
                    <a:pt x="14097" y="355346"/>
                  </a:lnTo>
                  <a:lnTo>
                    <a:pt x="10413" y="354584"/>
                  </a:lnTo>
                  <a:lnTo>
                    <a:pt x="7747" y="353567"/>
                  </a:lnTo>
                  <a:lnTo>
                    <a:pt x="4952" y="352551"/>
                  </a:lnTo>
                  <a:lnTo>
                    <a:pt x="3048" y="351281"/>
                  </a:lnTo>
                  <a:lnTo>
                    <a:pt x="1777" y="349885"/>
                  </a:lnTo>
                  <a:lnTo>
                    <a:pt x="635" y="348361"/>
                  </a:lnTo>
                  <a:lnTo>
                    <a:pt x="0" y="346710"/>
                  </a:lnTo>
                  <a:lnTo>
                    <a:pt x="0" y="344677"/>
                  </a:lnTo>
                  <a:lnTo>
                    <a:pt x="0" y="11684"/>
                  </a:lnTo>
                  <a:lnTo>
                    <a:pt x="0" y="9778"/>
                  </a:lnTo>
                  <a:lnTo>
                    <a:pt x="635" y="8000"/>
                  </a:lnTo>
                  <a:lnTo>
                    <a:pt x="1777" y="6603"/>
                  </a:lnTo>
                  <a:lnTo>
                    <a:pt x="3048" y="5079"/>
                  </a:lnTo>
                  <a:lnTo>
                    <a:pt x="4952" y="3937"/>
                  </a:lnTo>
                  <a:lnTo>
                    <a:pt x="7747" y="3048"/>
                  </a:lnTo>
                  <a:lnTo>
                    <a:pt x="10413" y="2031"/>
                  </a:lnTo>
                  <a:lnTo>
                    <a:pt x="14097" y="1397"/>
                  </a:lnTo>
                  <a:lnTo>
                    <a:pt x="18796" y="762"/>
                  </a:lnTo>
                  <a:lnTo>
                    <a:pt x="23367" y="253"/>
                  </a:lnTo>
                  <a:lnTo>
                    <a:pt x="29210" y="0"/>
                  </a:lnTo>
                  <a:lnTo>
                    <a:pt x="3606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0400" y="6592782"/>
            <a:ext cx="3086100" cy="365125"/>
          </a:xfrm>
        </p:spPr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 dirty="0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533401" y="365125"/>
            <a:ext cx="7981948" cy="581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marR="290195" indent="-228600" defTabSz="914400">
              <a:lnSpc>
                <a:spcPct val="90000"/>
              </a:lnSpc>
              <a:spcBef>
                <a:spcPts val="95"/>
              </a:spcBef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lang="en-US" sz="24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Option </a:t>
            </a:r>
            <a:r>
              <a:rPr lang="en-US" sz="2400" b="1" i="1" u="sng" spc="-5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price/premium</a:t>
            </a:r>
            <a:r>
              <a:rPr lang="en-US" sz="2400" b="1" i="1" spc="-5" dirty="0">
                <a:solidFill>
                  <a:srgbClr val="FFFFFF"/>
                </a:solidFill>
              </a:rPr>
              <a:t>: </a:t>
            </a:r>
            <a:r>
              <a:rPr lang="en-US" sz="2400" dirty="0">
                <a:solidFill>
                  <a:srgbClr val="FFFFFF"/>
                </a:solidFill>
              </a:rPr>
              <a:t>Option </a:t>
            </a:r>
            <a:r>
              <a:rPr lang="en-US" sz="2400" spc="-5" dirty="0">
                <a:solidFill>
                  <a:srgbClr val="FFFFFF"/>
                </a:solidFill>
              </a:rPr>
              <a:t>price is the </a:t>
            </a:r>
            <a:r>
              <a:rPr lang="en-US" sz="2400" dirty="0">
                <a:solidFill>
                  <a:srgbClr val="FFFFFF"/>
                </a:solidFill>
              </a:rPr>
              <a:t>price </a:t>
            </a:r>
            <a:r>
              <a:rPr lang="en-US" sz="2400" spc="-5" dirty="0">
                <a:solidFill>
                  <a:srgbClr val="FFFFFF"/>
                </a:solidFill>
              </a:rPr>
              <a:t>which the </a:t>
            </a:r>
            <a:r>
              <a:rPr lang="en-US" sz="2400" dirty="0">
                <a:solidFill>
                  <a:srgbClr val="FFFFFF"/>
                </a:solidFill>
              </a:rPr>
              <a:t>option  buyer pays </a:t>
            </a:r>
            <a:r>
              <a:rPr lang="en-US" sz="2400" spc="-5" dirty="0">
                <a:solidFill>
                  <a:srgbClr val="FFFFFF"/>
                </a:solidFill>
              </a:rPr>
              <a:t>to the </a:t>
            </a:r>
            <a:r>
              <a:rPr lang="en-US" sz="2400" dirty="0">
                <a:solidFill>
                  <a:srgbClr val="FFFFFF"/>
                </a:solidFill>
              </a:rPr>
              <a:t>option </a:t>
            </a:r>
            <a:r>
              <a:rPr lang="en-US" sz="2400" spc="-20" dirty="0">
                <a:solidFill>
                  <a:srgbClr val="FFFFFF"/>
                </a:solidFill>
              </a:rPr>
              <a:t>seller. </a:t>
            </a:r>
            <a:r>
              <a:rPr lang="en-US" sz="2400" spc="-5" dirty="0">
                <a:solidFill>
                  <a:srgbClr val="FFFFFF"/>
                </a:solidFill>
              </a:rPr>
              <a:t>It is also referred to as the option  </a:t>
            </a:r>
            <a:r>
              <a:rPr lang="en-US" sz="2400" spc="-10" dirty="0">
                <a:solidFill>
                  <a:srgbClr val="FFFFFF"/>
                </a:solidFill>
              </a:rPr>
              <a:t>premium.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20"/>
              </a:spcBef>
              <a:buClr>
                <a:srgbClr val="17375E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355600" marR="5080" indent="-228600" defTabSz="914400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lang="en-US" sz="2400" b="1" i="1" u="sng" spc="-5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Expiration </a:t>
            </a:r>
            <a:r>
              <a:rPr lang="en-US" sz="24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date</a:t>
            </a:r>
            <a:r>
              <a:rPr lang="en-US" sz="2400" b="1" i="1" dirty="0">
                <a:solidFill>
                  <a:srgbClr val="FFFFFF"/>
                </a:solidFill>
              </a:rPr>
              <a:t>: </a:t>
            </a:r>
            <a:r>
              <a:rPr lang="en-US" sz="2400" spc="-5" dirty="0">
                <a:solidFill>
                  <a:srgbClr val="FFFFFF"/>
                </a:solidFill>
              </a:rPr>
              <a:t>The date specified in the </a:t>
            </a:r>
            <a:r>
              <a:rPr lang="en-US" sz="2400" dirty="0">
                <a:solidFill>
                  <a:srgbClr val="FFFFFF"/>
                </a:solidFill>
              </a:rPr>
              <a:t>options </a:t>
            </a:r>
            <a:r>
              <a:rPr lang="en-US" sz="2400" spc="-5" dirty="0">
                <a:solidFill>
                  <a:srgbClr val="FFFFFF"/>
                </a:solidFill>
              </a:rPr>
              <a:t>contract is </a:t>
            </a:r>
            <a:r>
              <a:rPr lang="en-US" sz="2400" dirty="0">
                <a:solidFill>
                  <a:srgbClr val="FFFFFF"/>
                </a:solidFill>
              </a:rPr>
              <a:t>known  </a:t>
            </a:r>
            <a:r>
              <a:rPr lang="en-US" sz="2400" spc="-5" dirty="0">
                <a:solidFill>
                  <a:srgbClr val="FFFFFF"/>
                </a:solidFill>
              </a:rPr>
              <a:t>as the expiration date, </a:t>
            </a:r>
            <a:r>
              <a:rPr lang="en-US" sz="2400" dirty="0">
                <a:solidFill>
                  <a:srgbClr val="FFFFFF"/>
                </a:solidFill>
              </a:rPr>
              <a:t>the </a:t>
            </a:r>
            <a:r>
              <a:rPr lang="en-US" sz="2400" spc="-5" dirty="0">
                <a:solidFill>
                  <a:srgbClr val="FFFFFF"/>
                </a:solidFill>
              </a:rPr>
              <a:t>exercise date, the strike date </a:t>
            </a:r>
            <a:r>
              <a:rPr lang="en-US" sz="2400" dirty="0">
                <a:solidFill>
                  <a:srgbClr val="FFFFFF"/>
                </a:solidFill>
              </a:rPr>
              <a:t>or the  </a:t>
            </a:r>
            <a:r>
              <a:rPr lang="en-US" sz="2400" spc="-20" dirty="0">
                <a:solidFill>
                  <a:srgbClr val="FFFFFF"/>
                </a:solidFill>
              </a:rPr>
              <a:t>maturity.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20"/>
              </a:spcBef>
              <a:buClr>
                <a:srgbClr val="17375E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355600" indent="-228600" defTabSz="914400">
              <a:lnSpc>
                <a:spcPct val="90000"/>
              </a:lnSpc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lang="en-US" sz="2400" b="1" i="1" u="sng" spc="-5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Strike price</a:t>
            </a:r>
            <a:r>
              <a:rPr lang="en-US" sz="2400" spc="-5" dirty="0">
                <a:solidFill>
                  <a:srgbClr val="FFFFFF"/>
                </a:solidFill>
              </a:rPr>
              <a:t>: The price specified in </a:t>
            </a:r>
            <a:r>
              <a:rPr lang="en-US" sz="2400" dirty="0">
                <a:solidFill>
                  <a:srgbClr val="FFFFFF"/>
                </a:solidFill>
              </a:rPr>
              <a:t>the options </a:t>
            </a:r>
            <a:r>
              <a:rPr lang="en-US" sz="2400" spc="-5" dirty="0">
                <a:solidFill>
                  <a:srgbClr val="FFFFFF"/>
                </a:solidFill>
              </a:rPr>
              <a:t>contract is </a:t>
            </a:r>
            <a:r>
              <a:rPr lang="en-US" sz="2400" dirty="0">
                <a:solidFill>
                  <a:srgbClr val="FFFFFF"/>
                </a:solidFill>
              </a:rPr>
              <a:t>known</a:t>
            </a:r>
            <a:r>
              <a:rPr lang="en-US" sz="2400" spc="25" dirty="0">
                <a:solidFill>
                  <a:srgbClr val="FFFFFF"/>
                </a:solidFill>
              </a:rPr>
              <a:t> </a:t>
            </a:r>
            <a:r>
              <a:rPr lang="en-US" sz="2400" spc="-10" dirty="0">
                <a:solidFill>
                  <a:srgbClr val="FFFFFF"/>
                </a:solidFill>
              </a:rPr>
              <a:t>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spc="-5" dirty="0">
                <a:solidFill>
                  <a:srgbClr val="FFFFFF"/>
                </a:solidFill>
              </a:rPr>
              <a:t>the strike price or the exercise</a:t>
            </a:r>
            <a:r>
              <a:rPr lang="en-US" sz="2400" spc="15" dirty="0">
                <a:solidFill>
                  <a:srgbClr val="FFFFFF"/>
                </a:solidFill>
              </a:rPr>
              <a:t> </a:t>
            </a:r>
            <a:r>
              <a:rPr lang="en-US" sz="2400" spc="-5" dirty="0">
                <a:solidFill>
                  <a:srgbClr val="FFFFFF"/>
                </a:solidFill>
              </a:rPr>
              <a:t>price.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11442" y="1421161"/>
          <a:ext cx="8022961" cy="4619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3827"/>
                <a:gridCol w="2559567"/>
                <a:gridCol w="2559567"/>
              </a:tblGrid>
              <a:tr h="720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300" b="1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CE</a:t>
                      </a:r>
                      <a:endParaRPr sz="3300">
                        <a:latin typeface="Carlito"/>
                        <a:cs typeface="Carlito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</a:t>
                      </a:r>
                      <a:endParaRPr sz="3300">
                        <a:latin typeface="Carlito"/>
                        <a:cs typeface="Carlito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299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>
                          <a:latin typeface="Carlito"/>
                          <a:cs typeface="Carlito"/>
                        </a:rPr>
                        <a:t>In the money</a:t>
                      </a:r>
                      <a:endParaRPr sz="3300">
                        <a:latin typeface="Carlito"/>
                        <a:cs typeface="Carlito"/>
                      </a:endParaRPr>
                    </a:p>
                  </a:txBody>
                  <a:tcPr marL="0" marR="0" marT="570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spc="-5">
                          <a:latin typeface="Carlito"/>
                          <a:cs typeface="Carlito"/>
                        </a:rPr>
                        <a:t>Spot Price </a:t>
                      </a:r>
                      <a:r>
                        <a:rPr sz="3300">
                          <a:latin typeface="Carlito"/>
                          <a:cs typeface="Carlito"/>
                        </a:rPr>
                        <a:t>&gt; </a:t>
                      </a:r>
                      <a:r>
                        <a:rPr sz="3300" spc="-15">
                          <a:latin typeface="Carlito"/>
                          <a:cs typeface="Carlito"/>
                        </a:rPr>
                        <a:t>Strike</a:t>
                      </a:r>
                      <a:r>
                        <a:rPr sz="33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sz="3300" spc="-5">
                          <a:latin typeface="Carlito"/>
                          <a:cs typeface="Carlito"/>
                        </a:rPr>
                        <a:t>Price</a:t>
                      </a:r>
                      <a:endParaRPr sz="3300">
                        <a:latin typeface="Carlito"/>
                        <a:cs typeface="Carlito"/>
                      </a:endParaRPr>
                    </a:p>
                  </a:txBody>
                  <a:tcPr marL="0" marR="0" marT="570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spc="-5">
                          <a:latin typeface="Carlito"/>
                          <a:cs typeface="Carlito"/>
                        </a:rPr>
                        <a:t>Spot Price </a:t>
                      </a:r>
                      <a:r>
                        <a:rPr sz="3300">
                          <a:latin typeface="Carlito"/>
                          <a:cs typeface="Carlito"/>
                        </a:rPr>
                        <a:t>&lt; </a:t>
                      </a:r>
                      <a:r>
                        <a:rPr sz="3300" spc="-15">
                          <a:latin typeface="Carlito"/>
                          <a:cs typeface="Carlito"/>
                        </a:rPr>
                        <a:t>Strike</a:t>
                      </a:r>
                      <a:r>
                        <a:rPr sz="33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sz="3300" spc="-10">
                          <a:latin typeface="Carlito"/>
                          <a:cs typeface="Carlito"/>
                        </a:rPr>
                        <a:t>Price</a:t>
                      </a:r>
                      <a:endParaRPr sz="3300">
                        <a:latin typeface="Carlito"/>
                        <a:cs typeface="Carlito"/>
                      </a:endParaRPr>
                    </a:p>
                  </a:txBody>
                  <a:tcPr marL="0" marR="0" marT="570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299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spc="-25">
                          <a:latin typeface="Carlito"/>
                          <a:cs typeface="Carlito"/>
                        </a:rPr>
                        <a:t>At </a:t>
                      </a:r>
                      <a:r>
                        <a:rPr sz="3300">
                          <a:latin typeface="Carlito"/>
                          <a:cs typeface="Carlito"/>
                        </a:rPr>
                        <a:t>the</a:t>
                      </a:r>
                      <a:r>
                        <a:rPr sz="33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sz="3300">
                          <a:latin typeface="Carlito"/>
                          <a:cs typeface="Carlito"/>
                        </a:rPr>
                        <a:t>money</a:t>
                      </a:r>
                      <a:endParaRPr sz="3300">
                        <a:latin typeface="Carlito"/>
                        <a:cs typeface="Carlito"/>
                      </a:endParaRPr>
                    </a:p>
                  </a:txBody>
                  <a:tcPr marL="0" marR="0" marT="570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spc="-5">
                          <a:latin typeface="Carlito"/>
                          <a:cs typeface="Carlito"/>
                        </a:rPr>
                        <a:t>Spot </a:t>
                      </a:r>
                      <a:r>
                        <a:rPr sz="3300" spc="-10">
                          <a:latin typeface="Carlito"/>
                          <a:cs typeface="Carlito"/>
                        </a:rPr>
                        <a:t>price </a:t>
                      </a:r>
                      <a:r>
                        <a:rPr sz="3300">
                          <a:latin typeface="Carlito"/>
                          <a:cs typeface="Carlito"/>
                        </a:rPr>
                        <a:t>= </a:t>
                      </a:r>
                      <a:r>
                        <a:rPr sz="3300" spc="-20">
                          <a:latin typeface="Carlito"/>
                          <a:cs typeface="Carlito"/>
                        </a:rPr>
                        <a:t>strike</a:t>
                      </a:r>
                      <a:r>
                        <a:rPr sz="33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sz="3300" spc="-10">
                          <a:latin typeface="Carlito"/>
                          <a:cs typeface="Carlito"/>
                        </a:rPr>
                        <a:t>price</a:t>
                      </a:r>
                      <a:endParaRPr sz="3300">
                        <a:latin typeface="Carlito"/>
                        <a:cs typeface="Carlito"/>
                      </a:endParaRPr>
                    </a:p>
                  </a:txBody>
                  <a:tcPr marL="0" marR="0" marT="570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spc="-5">
                          <a:latin typeface="Carlito"/>
                          <a:cs typeface="Carlito"/>
                        </a:rPr>
                        <a:t>Spot </a:t>
                      </a:r>
                      <a:r>
                        <a:rPr sz="3300" spc="-10">
                          <a:latin typeface="Carlito"/>
                          <a:cs typeface="Carlito"/>
                        </a:rPr>
                        <a:t>Price </a:t>
                      </a:r>
                      <a:r>
                        <a:rPr sz="3300">
                          <a:latin typeface="Carlito"/>
                          <a:cs typeface="Carlito"/>
                        </a:rPr>
                        <a:t>= </a:t>
                      </a:r>
                      <a:r>
                        <a:rPr sz="3300" spc="-15">
                          <a:latin typeface="Carlito"/>
                          <a:cs typeface="Carlito"/>
                        </a:rPr>
                        <a:t>Strike</a:t>
                      </a:r>
                      <a:r>
                        <a:rPr sz="33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sz="3300" spc="-10">
                          <a:latin typeface="Carlito"/>
                          <a:cs typeface="Carlito"/>
                        </a:rPr>
                        <a:t>Price</a:t>
                      </a:r>
                      <a:endParaRPr sz="3300">
                        <a:latin typeface="Carlito"/>
                        <a:cs typeface="Carlito"/>
                      </a:endParaRPr>
                    </a:p>
                  </a:txBody>
                  <a:tcPr marL="0" marR="0" marT="570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299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spc="-5">
                          <a:latin typeface="Carlito"/>
                          <a:cs typeface="Carlito"/>
                        </a:rPr>
                        <a:t>Out of </a:t>
                      </a:r>
                      <a:r>
                        <a:rPr sz="3300">
                          <a:latin typeface="Carlito"/>
                          <a:cs typeface="Carlito"/>
                        </a:rPr>
                        <a:t>the</a:t>
                      </a:r>
                      <a:r>
                        <a:rPr sz="33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sz="3300" spc="-5">
                          <a:latin typeface="Carlito"/>
                          <a:cs typeface="Carlito"/>
                        </a:rPr>
                        <a:t>money</a:t>
                      </a:r>
                      <a:endParaRPr sz="3300">
                        <a:latin typeface="Carlito"/>
                        <a:cs typeface="Carlito"/>
                      </a:endParaRPr>
                    </a:p>
                  </a:txBody>
                  <a:tcPr marL="0" marR="0" marT="570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spc="-5">
                          <a:latin typeface="Carlito"/>
                          <a:cs typeface="Carlito"/>
                        </a:rPr>
                        <a:t>Spot Price </a:t>
                      </a:r>
                      <a:r>
                        <a:rPr sz="3300">
                          <a:latin typeface="Carlito"/>
                          <a:cs typeface="Carlito"/>
                        </a:rPr>
                        <a:t>&lt; </a:t>
                      </a:r>
                      <a:r>
                        <a:rPr sz="3300" spc="-15">
                          <a:latin typeface="Carlito"/>
                          <a:cs typeface="Carlito"/>
                        </a:rPr>
                        <a:t>Strike</a:t>
                      </a:r>
                      <a:r>
                        <a:rPr sz="33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sz="3300" spc="-10">
                          <a:latin typeface="Carlito"/>
                          <a:cs typeface="Carlito"/>
                        </a:rPr>
                        <a:t>Price</a:t>
                      </a:r>
                      <a:endParaRPr sz="3300">
                        <a:latin typeface="Carlito"/>
                        <a:cs typeface="Carlito"/>
                      </a:endParaRPr>
                    </a:p>
                  </a:txBody>
                  <a:tcPr marL="0" marR="0" marT="570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spc="-5" dirty="0">
                          <a:latin typeface="Carlito"/>
                          <a:cs typeface="Carlito"/>
                        </a:rPr>
                        <a:t>Spot Price </a:t>
                      </a:r>
                      <a:r>
                        <a:rPr sz="3300" dirty="0">
                          <a:latin typeface="Carlito"/>
                          <a:cs typeface="Carlito"/>
                        </a:rPr>
                        <a:t>&gt; </a:t>
                      </a:r>
                      <a:r>
                        <a:rPr sz="3300" spc="-15" dirty="0">
                          <a:latin typeface="Carlito"/>
                          <a:cs typeface="Carlito"/>
                        </a:rPr>
                        <a:t>Strike</a:t>
                      </a:r>
                      <a:r>
                        <a:rPr sz="33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300" spc="-10" dirty="0">
                          <a:latin typeface="Carlito"/>
                          <a:cs typeface="Carlito"/>
                        </a:rPr>
                        <a:t>Price</a:t>
                      </a:r>
                      <a:endParaRPr sz="3300" dirty="0">
                        <a:latin typeface="Carlito"/>
                        <a:cs typeface="Carlito"/>
                      </a:endParaRPr>
                    </a:p>
                  </a:txBody>
                  <a:tcPr marL="0" marR="0" marT="570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aphicFrame>
        <p:nvGraphicFramePr>
          <p:cNvPr id="2" name="Table 1"/>
          <p:cNvGraphicFramePr/>
          <p:nvPr/>
        </p:nvGraphicFramePr>
        <p:xfrm>
          <a:off x="946150" y="1285875"/>
          <a:ext cx="3590924" cy="410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215"/>
                <a:gridCol w="1179709"/>
              </a:tblGrid>
              <a:tr h="684212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1900">
                          <a:solidFill>
                            <a:schemeClr val="tx1"/>
                          </a:solidFill>
                        </a:rPr>
                        <a:t>Call</a:t>
                      </a:r>
                      <a:endParaRPr lang="en-IN" altLang="en-US" sz="1900">
                        <a:solidFill>
                          <a:schemeClr val="tx1"/>
                        </a:solidFill>
                      </a:endParaRPr>
                    </a:p>
                  </a:txBody>
                  <a:tcPr marL="98139" marR="98139" marT="49069" marB="490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4212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1900" b="0">
                          <a:solidFill>
                            <a:schemeClr val="dk1"/>
                          </a:solidFill>
                        </a:rPr>
                        <a:t>Out the Money</a:t>
                      </a:r>
                      <a:endParaRPr lang="en-IN" altLang="en-US" sz="1900">
                        <a:solidFill>
                          <a:schemeClr val="tx1"/>
                        </a:solidFill>
                      </a:endParaRPr>
                    </a:p>
                  </a:txBody>
                  <a:tcPr marL="98139" marR="98139" marT="49069" marB="490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900" b="0">
                          <a:solidFill>
                            <a:schemeClr val="dk1"/>
                          </a:solidFill>
                        </a:rPr>
                        <a:t>1650</a:t>
                      </a:r>
                      <a:endParaRPr lang="en-IN" altLang="en-US" sz="1900"/>
                    </a:p>
                  </a:txBody>
                  <a:tcPr marL="98139" marR="98139" marT="49069" marB="4906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421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900"/>
                        <a:t>1700</a:t>
                      </a:r>
                      <a:endParaRPr lang="en-IN" altLang="en-US" sz="1900"/>
                    </a:p>
                  </a:txBody>
                  <a:tcPr marL="98139" marR="98139" marT="49069" marB="49069"/>
                </a:tc>
              </a:tr>
              <a:tr h="6842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1900"/>
                        <a:t>At the Money</a:t>
                      </a:r>
                      <a:endParaRPr lang="en-IN" altLang="en-US" sz="1900"/>
                    </a:p>
                  </a:txBody>
                  <a:tcPr marL="98139" marR="98139" marT="49069" marB="490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900"/>
                        <a:t>1600</a:t>
                      </a:r>
                      <a:endParaRPr lang="en-IN" altLang="en-US" sz="1900"/>
                    </a:p>
                  </a:txBody>
                  <a:tcPr marL="98139" marR="98139" marT="49069" marB="49069"/>
                </a:tc>
              </a:tr>
              <a:tr h="684212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1900"/>
                        <a:t>In the Money</a:t>
                      </a:r>
                      <a:endParaRPr lang="en-IN" altLang="en-US" sz="1900"/>
                    </a:p>
                  </a:txBody>
                  <a:tcPr marL="98139" marR="98139" marT="49069" marB="490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900"/>
                        <a:t>1550</a:t>
                      </a:r>
                      <a:endParaRPr lang="en-IN" altLang="en-US" sz="1900"/>
                    </a:p>
                  </a:txBody>
                  <a:tcPr marL="98139" marR="98139" marT="49069" marB="49069"/>
                </a:tc>
              </a:tr>
              <a:tr h="68421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900"/>
                        <a:t>1400</a:t>
                      </a:r>
                      <a:endParaRPr lang="en-IN" altLang="en-US" sz="1900"/>
                    </a:p>
                  </a:txBody>
                  <a:tcPr marL="98139" marR="98139" marT="49069" marB="49069"/>
                </a:tc>
              </a:tr>
            </a:tbl>
          </a:graphicData>
        </a:graphic>
      </p:graphicFrame>
      <p:graphicFrame>
        <p:nvGraphicFramePr>
          <p:cNvPr id="3" name="Table 2"/>
          <p:cNvGraphicFramePr/>
          <p:nvPr/>
        </p:nvGraphicFramePr>
        <p:xfrm>
          <a:off x="4603750" y="1285875"/>
          <a:ext cx="3590924" cy="410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215"/>
                <a:gridCol w="1179709"/>
              </a:tblGrid>
              <a:tr h="684212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1900">
                          <a:solidFill>
                            <a:schemeClr val="tx1"/>
                          </a:solidFill>
                        </a:rPr>
                        <a:t>Put</a:t>
                      </a:r>
                      <a:endParaRPr lang="en-IN" altLang="en-US" sz="1900">
                        <a:solidFill>
                          <a:schemeClr val="tx1"/>
                        </a:solidFill>
                      </a:endParaRPr>
                    </a:p>
                  </a:txBody>
                  <a:tcPr marL="98139" marR="98139" marT="49069" marB="490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4212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1900" b="0">
                          <a:solidFill>
                            <a:schemeClr val="dk1"/>
                          </a:solidFill>
                        </a:rPr>
                        <a:t>Out the Money</a:t>
                      </a:r>
                      <a:endParaRPr lang="en-IN" altLang="en-US" sz="1900">
                        <a:solidFill>
                          <a:schemeClr val="tx1"/>
                        </a:solidFill>
                      </a:endParaRPr>
                    </a:p>
                  </a:txBody>
                  <a:tcPr marL="98139" marR="98139" marT="49069" marB="490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900" b="0">
                          <a:solidFill>
                            <a:schemeClr val="dk1"/>
                          </a:solidFill>
                        </a:rPr>
                        <a:t>1500</a:t>
                      </a:r>
                      <a:endParaRPr lang="en-IN" altLang="en-US" sz="1900"/>
                    </a:p>
                  </a:txBody>
                  <a:tcPr marL="98139" marR="98139" marT="49069" marB="4906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421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900"/>
                        <a:t>1400</a:t>
                      </a:r>
                      <a:endParaRPr lang="en-IN" altLang="en-US" sz="1900"/>
                    </a:p>
                  </a:txBody>
                  <a:tcPr marL="98139" marR="98139" marT="49069" marB="49069"/>
                </a:tc>
              </a:tr>
              <a:tr h="6842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1900"/>
                        <a:t>At the Money</a:t>
                      </a:r>
                      <a:endParaRPr lang="en-IN" altLang="en-US" sz="1900"/>
                    </a:p>
                  </a:txBody>
                  <a:tcPr marL="98139" marR="98139" marT="49069" marB="490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900"/>
                        <a:t>1600</a:t>
                      </a:r>
                      <a:endParaRPr lang="en-IN" altLang="en-US" sz="1900"/>
                    </a:p>
                  </a:txBody>
                  <a:tcPr marL="98139" marR="98139" marT="49069" marB="49069"/>
                </a:tc>
              </a:tr>
              <a:tr h="684212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1900"/>
                        <a:t>In the Money</a:t>
                      </a:r>
                      <a:endParaRPr lang="en-IN" altLang="en-US" sz="1900"/>
                    </a:p>
                  </a:txBody>
                  <a:tcPr marL="98139" marR="98139" marT="49069" marB="490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900"/>
                        <a:t>1700</a:t>
                      </a:r>
                      <a:endParaRPr lang="en-IN" altLang="en-US" sz="1900"/>
                    </a:p>
                  </a:txBody>
                  <a:tcPr marL="98139" marR="98139" marT="49069" marB="49069"/>
                </a:tc>
              </a:tr>
              <a:tr h="68421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900"/>
                        <a:t>1800</a:t>
                      </a:r>
                      <a:endParaRPr lang="en-IN" altLang="en-US" sz="1900"/>
                    </a:p>
                  </a:txBody>
                  <a:tcPr marL="98139" marR="98139" marT="49069" marB="49069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/>
          <p:nvPr/>
        </p:nvGraphicFramePr>
        <p:xfrm>
          <a:off x="2024168" y="1347216"/>
          <a:ext cx="5038514" cy="271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210"/>
                <a:gridCol w="1788160"/>
                <a:gridCol w="1951144"/>
              </a:tblGrid>
              <a:tr h="7376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IN" altLang="en-US" sz="3300">
                        <a:solidFill>
                          <a:schemeClr val="tx1"/>
                        </a:solidFill>
                      </a:endParaRP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3300" b="1">
                          <a:solidFill>
                            <a:schemeClr val="dk1"/>
                          </a:solidFill>
                        </a:rPr>
                        <a:t>CALL</a:t>
                      </a:r>
                      <a:endParaRPr lang="en-IN" altLang="en-US" sz="3300" b="1">
                        <a:solidFill>
                          <a:schemeClr val="dk1"/>
                        </a:solidFill>
                      </a:endParaRPr>
                    </a:p>
                  </a:txBody>
                  <a:tcPr marL="167640" marR="167640" marT="83820" marB="83820" anchor="ctr">
                    <a:lnL>
                      <a:noFill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3300">
                          <a:solidFill>
                            <a:schemeClr val="tx1"/>
                          </a:solidFill>
                        </a:rPr>
                        <a:t>PUT</a:t>
                      </a:r>
                      <a:endParaRPr lang="en-IN" altLang="en-US" sz="3300">
                        <a:solidFill>
                          <a:schemeClr val="tx1"/>
                        </a:solidFill>
                      </a:endParaRPr>
                    </a:p>
                  </a:txBody>
                  <a:tcPr marL="167640" marR="167640" marT="83820" marB="838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76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3300">
                          <a:solidFill>
                            <a:schemeClr val="tx1"/>
                          </a:solidFill>
                        </a:rPr>
                        <a:t>Buy</a:t>
                      </a:r>
                      <a:endParaRPr lang="en-IN" altLang="en-US" sz="3300">
                        <a:solidFill>
                          <a:schemeClr val="tx1"/>
                        </a:solidFill>
                      </a:endParaRPr>
                    </a:p>
                  </a:txBody>
                  <a:tcPr marL="167640" marR="167640" marT="83820" marB="83820" anchor="ctr">
                    <a:lnT>
                      <a:noFill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3300"/>
                        <a:t>Bull</a:t>
                      </a:r>
                      <a:endParaRPr lang="en-IN" altLang="en-US" sz="330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3300"/>
                        <a:t>Bear</a:t>
                      </a:r>
                      <a:endParaRPr lang="en-IN" altLang="en-US" sz="3300"/>
                    </a:p>
                  </a:txBody>
                  <a:tcPr marL="167640" marR="167640" marT="83820" marB="83820"/>
                </a:tc>
              </a:tr>
              <a:tr h="12405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 sz="3300"/>
                        <a:t>Sell</a:t>
                      </a:r>
                      <a:endParaRPr lang="en-IN" altLang="en-US" sz="3300"/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3300"/>
                        <a:t>Not so bullish</a:t>
                      </a:r>
                      <a:endParaRPr lang="en-IN" altLang="en-US" sz="330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3300"/>
                        <a:t>Not so bearish</a:t>
                      </a:r>
                      <a:endParaRPr lang="en-IN" altLang="en-US" sz="3300"/>
                    </a:p>
                  </a:txBody>
                  <a:tcPr marL="167640" marR="167640" marT="83820" marB="8382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" name="Picture 2" descr="jindalst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40" y="1286933"/>
            <a:ext cx="7828260" cy="471652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810" algn="ctr">
              <a:lnSpc>
                <a:spcPts val="1240"/>
              </a:lnSpc>
            </a:pPr>
            <a:r>
              <a:rPr lang="en-IN">
                <a:solidFill>
                  <a:srgbClr val="943735"/>
                </a:solidFill>
              </a:rPr>
              <a:t>Stock Gainers</a:t>
            </a:r>
            <a:endParaRPr lang="en-IN" spc="-5" dirty="0">
              <a:solidFill>
                <a:srgbClr val="94373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4198</Words>
  <Application>WPS Presentation</Application>
  <PresentationFormat>On-screen Show (4:3)</PresentationFormat>
  <Paragraphs>294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SimSun</vt:lpstr>
      <vt:lpstr>Wingdings</vt:lpstr>
      <vt:lpstr>Times New Roman</vt:lpstr>
      <vt:lpstr>Carlito</vt:lpstr>
      <vt:lpstr>Segoe Print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adity</cp:lastModifiedBy>
  <cp:revision>17</cp:revision>
  <dcterms:created xsi:type="dcterms:W3CDTF">2020-06-13T10:34:00Z</dcterms:created>
  <dcterms:modified xsi:type="dcterms:W3CDTF">2022-10-07T13:18:03Z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2015-10-13T09:00:00Z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2020-06-14T09:00:00Z</vt:filetime>
  </property>
  <property fmtid="{D5CDD505-2E9C-101B-9397-08002B2CF9AE}" pid="5" name="KSOProductBuildVer">
    <vt:lpwstr>1033-11.2.0.11341</vt:lpwstr>
  </property>
  <property fmtid="{D5CDD505-2E9C-101B-9397-08002B2CF9AE}" pid="6" name="ICV">
    <vt:lpwstr>3A5F3289E55640808B3B7965C5440DCC</vt:lpwstr>
  </property>
</Properties>
</file>